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2" r:id="rId2"/>
    <p:sldId id="280" r:id="rId3"/>
    <p:sldId id="271" r:id="rId4"/>
    <p:sldId id="283" r:id="rId5"/>
    <p:sldId id="278" r:id="rId6"/>
    <p:sldId id="281" r:id="rId7"/>
    <p:sldId id="277" r:id="rId8"/>
    <p:sldId id="282" r:id="rId9"/>
    <p:sldId id="276" r:id="rId10"/>
    <p:sldId id="274" r:id="rId11"/>
    <p:sldId id="284" r:id="rId12"/>
    <p:sldId id="273" r:id="rId13"/>
    <p:sldId id="285" r:id="rId14"/>
    <p:sldId id="279" r:id="rId15"/>
    <p:sldId id="286" r:id="rId16"/>
  </p:sldIdLst>
  <p:sldSz cx="9144000" cy="6858000" type="screen4x3"/>
  <p:notesSz cx="6807200" cy="9939338"/>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0" autoAdjust="0"/>
    <p:restoredTop sz="94522"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1"/>
            <a:ext cx="2949787" cy="496967"/>
          </a:xfrm>
          <a:prstGeom prst="rect">
            <a:avLst/>
          </a:prstGeom>
        </p:spPr>
        <p:txBody>
          <a:bodyPr vert="horz" lIns="91440" tIns="45720" rIns="91440" bIns="45720" rtlCol="0"/>
          <a:lstStyle>
            <a:lvl1pPr algn="r">
              <a:defRPr sz="1200"/>
            </a:lvl1pPr>
          </a:lstStyle>
          <a:p>
            <a:fld id="{B3C0AA7F-9BA0-4E23-9D08-4951944950FA}" type="datetimeFigureOut">
              <a:rPr lang="en-AU" smtClean="0"/>
              <a:pPr/>
              <a:t>1/09/2011</a:t>
            </a:fld>
            <a:endParaRPr lang="en-AU"/>
          </a:p>
        </p:txBody>
      </p:sp>
      <p:sp>
        <p:nvSpPr>
          <p:cNvPr id="4" name="Slide Image Placeholder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29E63627-D01A-4B0A-911A-3A92FB1F00AF}"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2</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13</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14</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15</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9</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10</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29E63627-D01A-4B0A-911A-3A92FB1F00AF}" type="slidenum">
              <a:rPr lang="en-AU" smtClean="0"/>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F147EF5-E228-4B91-B4D1-024EB7C11270}" type="datetime1">
              <a:rPr lang="en-AU" smtClean="0"/>
              <a:pPr/>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46C5764-D143-41D3-B0F3-64CC7CAABCC4}" type="datetime1">
              <a:rPr lang="en-AU" smtClean="0"/>
              <a:pPr/>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FAFE974-4391-4969-BEF4-4B39EE542F82}" type="datetime1">
              <a:rPr lang="en-AU" smtClean="0"/>
              <a:pPr/>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87C730D-F199-45A2-8369-8AC4FD23AC3D}" type="datetime1">
              <a:rPr lang="en-AU" smtClean="0"/>
              <a:pPr/>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494197-DC01-48DF-A131-4D282CA999E9}" type="datetime1">
              <a:rPr lang="en-AU" smtClean="0"/>
              <a:pPr/>
              <a:t>1/09/2011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B832BC6-9576-447F-B724-A03B965D7025}" type="datetime1">
              <a:rPr lang="en-AU" smtClean="0"/>
              <a:pPr/>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9238764-6A64-42A6-A639-E18DA7005FA9}" type="datetime1">
              <a:rPr lang="en-AU" smtClean="0"/>
              <a:pPr/>
              <a:t>1/09/2011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66473CA7-56A6-4FBD-937C-5063E8110F04}" type="datetime1">
              <a:rPr lang="en-AU" smtClean="0"/>
              <a:pPr/>
              <a:t>1/09/2011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09AB07-89EF-4F9F-95EA-B40EE58C1EDE}" type="datetime1">
              <a:rPr lang="en-AU" smtClean="0"/>
              <a:pPr/>
              <a:t>1/09/2011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7B897-D829-40E2-BB7A-4C6D6360E2A3}" type="datetime1">
              <a:rPr lang="en-AU" smtClean="0"/>
              <a:pPr/>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36242F-6917-4F91-A36A-11754132C452}" type="datetime1">
              <a:rPr lang="en-AU" smtClean="0"/>
              <a:pPr/>
              <a:t>1/09/2011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E1F84DF-4942-4A14-9C9A-7C7525D27A55}"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834DA-A79E-4327-A5B4-B8790B16A5FF}" type="datetime1">
              <a:rPr lang="en-AU" smtClean="0"/>
              <a:pPr/>
              <a:t>1/09/2011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F84DF-4942-4A14-9C9A-7C7525D27A55}"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cid:image003.jpg@01CC0FFF.AC6D8EC0"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cid:image003.jpg@01CC0FFF.AC6D8EC0" TargetMode="Externa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11560" y="2751063"/>
            <a:ext cx="7916416" cy="1470025"/>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6000" b="1" i="1" u="none" strike="noStrike" kern="1200" cap="none" spc="0" normalizeH="0" noProof="0" dirty="0" smtClean="0">
              <a:ln>
                <a:noFill/>
              </a:ln>
              <a:solidFill>
                <a:srgbClr val="00979F"/>
              </a:solidFill>
              <a:effectLst/>
              <a:uLnTx/>
              <a:uFillTx/>
              <a:latin typeface="Arial" pitchFamily="34" charset="0"/>
              <a:ea typeface="+mj-ea"/>
              <a:cs typeface="+mj-cs"/>
            </a:endParaRPr>
          </a:p>
        </p:txBody>
      </p:sp>
      <p:grpSp>
        <p:nvGrpSpPr>
          <p:cNvPr id="2" name="Group 5"/>
          <p:cNvGrpSpPr/>
          <p:nvPr/>
        </p:nvGrpSpPr>
        <p:grpSpPr>
          <a:xfrm>
            <a:off x="-4688" y="0"/>
            <a:ext cx="9148688" cy="815132"/>
            <a:chOff x="-4688" y="0"/>
            <a:chExt cx="9148688" cy="815132"/>
          </a:xfrm>
        </p:grpSpPr>
        <p:pic>
          <p:nvPicPr>
            <p:cNvPr id="5" name="Picture 4" descr="Turquoise graphicDetail2.jpg"/>
            <p:cNvPicPr/>
            <p:nvPr/>
          </p:nvPicPr>
          <p:blipFill>
            <a:blip r:embed="rId2" cstate="print"/>
            <a:srcRect/>
            <a:stretch>
              <a:fillRect/>
            </a:stretch>
          </p:blipFill>
          <p:spPr bwMode="auto">
            <a:xfrm>
              <a:off x="0" y="0"/>
              <a:ext cx="9144000" cy="692696"/>
            </a:xfrm>
            <a:prstGeom prst="rect">
              <a:avLst/>
            </a:prstGeom>
            <a:noFill/>
            <a:ln w="9525">
              <a:noFill/>
              <a:miter lim="800000"/>
              <a:headEnd/>
              <a:tailEnd/>
            </a:ln>
          </p:spPr>
        </p:pic>
        <p:sp>
          <p:nvSpPr>
            <p:cNvPr id="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7" name="Rectangle 8"/>
          <p:cNvSpPr>
            <a:spLocks noChangeArrowheads="1"/>
          </p:cNvSpPr>
          <p:nvPr/>
        </p:nvSpPr>
        <p:spPr bwMode="auto">
          <a:xfrm>
            <a:off x="0" y="1179331"/>
            <a:ext cx="91440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r>
              <a:rPr lang="en-US" sz="3600" dirty="0" smtClean="0">
                <a:latin typeface="Arial Bold" charset="0"/>
              </a:rPr>
              <a:t>Evaluating literacy and numeracy improvements: </a:t>
            </a:r>
          </a:p>
          <a:p>
            <a:endParaRPr lang="en-US" sz="3600" i="1" dirty="0" smtClean="0">
              <a:latin typeface="Arial Bold" charset="0"/>
            </a:endParaRPr>
          </a:p>
          <a:p>
            <a:r>
              <a:rPr lang="en-US" sz="3600" i="1" dirty="0" smtClean="0">
                <a:latin typeface="Arial Bold" charset="0"/>
              </a:rPr>
              <a:t>Securing rewards for demonstrating improvement</a:t>
            </a:r>
            <a:endParaRPr lang="en-AU" sz="3600" i="1" dirty="0" smtClean="0">
              <a:latin typeface="Arial Bold" charset="0"/>
            </a:endParaRPr>
          </a:p>
        </p:txBody>
      </p:sp>
      <p:pic>
        <p:nvPicPr>
          <p:cNvPr id="9" name="Picture 2"/>
          <p:cNvPicPr>
            <a:picLocks noChangeAspect="1" noChangeArrowheads="1"/>
          </p:cNvPicPr>
          <p:nvPr/>
        </p:nvPicPr>
        <p:blipFill>
          <a:blip r:embed="rId3" cstate="print"/>
          <a:srcRect/>
          <a:stretch>
            <a:fillRect/>
          </a:stretch>
        </p:blipFill>
        <p:spPr bwMode="auto">
          <a:xfrm>
            <a:off x="4283968" y="5445224"/>
            <a:ext cx="3096344" cy="1008112"/>
          </a:xfrm>
          <a:prstGeom prst="rect">
            <a:avLst/>
          </a:prstGeom>
          <a:noFill/>
          <a:ln w="9525">
            <a:noFill/>
            <a:miter lim="800000"/>
            <a:headEnd/>
            <a:tailEnd/>
          </a:ln>
        </p:spPr>
      </p:pic>
      <p:pic>
        <p:nvPicPr>
          <p:cNvPr id="10" name="Picture 9" descr="DEC_Black-01.jpg"/>
          <p:cNvPicPr/>
          <p:nvPr/>
        </p:nvPicPr>
        <p:blipFill>
          <a:blip r:embed="rId4" r:link="rId5" cstate="print"/>
          <a:srcRect/>
          <a:stretch>
            <a:fillRect/>
          </a:stretch>
        </p:blipFill>
        <p:spPr bwMode="auto">
          <a:xfrm>
            <a:off x="0" y="5301208"/>
            <a:ext cx="2771775" cy="1152128"/>
          </a:xfrm>
          <a:prstGeom prst="rect">
            <a:avLst/>
          </a:prstGeom>
          <a:noFill/>
          <a:ln w="9525">
            <a:noFill/>
            <a:miter lim="800000"/>
            <a:headEnd/>
            <a:tailEnd/>
          </a:ln>
        </p:spPr>
      </p:pic>
      <p:pic>
        <p:nvPicPr>
          <p:cNvPr id="11" name="Picture 1"/>
          <p:cNvPicPr>
            <a:picLocks noChangeAspect="1" noChangeArrowheads="1"/>
          </p:cNvPicPr>
          <p:nvPr/>
        </p:nvPicPr>
        <p:blipFill>
          <a:blip r:embed="rId6" cstate="print"/>
          <a:srcRect/>
          <a:stretch>
            <a:fillRect/>
          </a:stretch>
        </p:blipFill>
        <p:spPr bwMode="auto">
          <a:xfrm>
            <a:off x="7524328" y="4941168"/>
            <a:ext cx="1440160" cy="1512168"/>
          </a:xfrm>
          <a:prstGeom prst="rect">
            <a:avLst/>
          </a:prstGeom>
          <a:noFill/>
          <a:ln w="9525">
            <a:noFill/>
            <a:miter lim="800000"/>
            <a:headEnd/>
            <a:tailEnd/>
          </a:ln>
          <a:effectLst/>
        </p:spPr>
      </p:pic>
      <p:pic>
        <p:nvPicPr>
          <p:cNvPr id="10243" name="Picture 3"/>
          <p:cNvPicPr>
            <a:picLocks noChangeAspect="1" noChangeArrowheads="1"/>
          </p:cNvPicPr>
          <p:nvPr/>
        </p:nvPicPr>
        <p:blipFill>
          <a:blip r:embed="rId7" cstate="print"/>
          <a:srcRect/>
          <a:stretch>
            <a:fillRect/>
          </a:stretch>
        </p:blipFill>
        <p:spPr bwMode="auto">
          <a:xfrm>
            <a:off x="2771800" y="4913784"/>
            <a:ext cx="1422648" cy="1944216"/>
          </a:xfrm>
          <a:prstGeom prst="rect">
            <a:avLst/>
          </a:prstGeom>
          <a:noFill/>
          <a:ln w="9525">
            <a:noFill/>
            <a:miter lim="800000"/>
            <a:headEnd/>
            <a:tailEnd/>
          </a:ln>
        </p:spPr>
      </p:pic>
      <p:sp>
        <p:nvSpPr>
          <p:cNvPr id="14" name="Slide Number Placeholder 13"/>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a:t>
            </a:fld>
            <a:endParaRPr lang="en-AU"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947229"/>
            <a:ext cx="9144000"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2800" dirty="0" smtClean="0">
                <a:solidFill>
                  <a:srgbClr val="00979F"/>
                </a:solidFill>
                <a:latin typeface="Arial Bold" charset="0"/>
              </a:rPr>
              <a:t>Evaluating literacy and numeracy improvements</a:t>
            </a:r>
            <a:endParaRPr kumimoji="0" lang="en-AU" sz="2800" b="0" i="0" u="none" strike="noStrike" cap="none" normalizeH="0" baseline="0" dirty="0" smtClean="0">
              <a:ln>
                <a:noFill/>
              </a:ln>
              <a:solidFill>
                <a:schemeClr val="tx1"/>
              </a:solidFill>
              <a:effectLst/>
              <a:latin typeface="Arial" pitchFamily="34" charset="0"/>
            </a:endParaRPr>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1412776"/>
            <a:ext cx="8640960" cy="4832092"/>
          </a:xfrm>
          <a:prstGeom prst="rect">
            <a:avLst/>
          </a:prstGeom>
        </p:spPr>
        <p:txBody>
          <a:bodyPr wrap="square">
            <a:spAutoFit/>
          </a:bodyPr>
          <a:lstStyle/>
          <a:p>
            <a:endParaRPr lang="en-AU" sz="2000" b="1" i="1" dirty="0" smtClean="0">
              <a:latin typeface="Arial" pitchFamily="34" charset="0"/>
              <a:ea typeface="Calibri" pitchFamily="34" charset="0"/>
              <a:cs typeface="Arial" pitchFamily="34" charset="0"/>
            </a:endParaRPr>
          </a:p>
          <a:p>
            <a:endParaRPr lang="en-AU" sz="2000" b="1" i="1" dirty="0" smtClean="0">
              <a:latin typeface="Arial" pitchFamily="34" charset="0"/>
              <a:ea typeface="Calibri" pitchFamily="34" charset="0"/>
              <a:cs typeface="Arial" pitchFamily="34" charset="0"/>
            </a:endParaRPr>
          </a:p>
          <a:p>
            <a:endParaRPr lang="en-AU" sz="2000" b="1" i="1" dirty="0" smtClean="0">
              <a:latin typeface="Arial" pitchFamily="34" charset="0"/>
              <a:ea typeface="Calibri" pitchFamily="34" charset="0"/>
              <a:cs typeface="Arial" pitchFamily="34" charset="0"/>
            </a:endParaRPr>
          </a:p>
          <a:p>
            <a:endParaRPr lang="en-AU" sz="2000" b="1" dirty="0" smtClean="0">
              <a:latin typeface="Arial" pitchFamily="34" charset="0"/>
              <a:ea typeface="Calibri" pitchFamily="34" charset="0"/>
              <a:cs typeface="Arial" pitchFamily="34" charset="0"/>
            </a:endParaRPr>
          </a:p>
          <a:p>
            <a:endParaRPr lang="en-AU" sz="2000" b="1" dirty="0" smtClean="0">
              <a:latin typeface="Arial" pitchFamily="34" charset="0"/>
              <a:ea typeface="Calibri" pitchFamily="34" charset="0"/>
              <a:cs typeface="Arial" pitchFamily="34" charset="0"/>
            </a:endParaRPr>
          </a:p>
          <a:p>
            <a:r>
              <a:rPr lang="en-AU" sz="2000" b="1" dirty="0" smtClean="0">
                <a:latin typeface="Arial" pitchFamily="34" charset="0"/>
                <a:ea typeface="Calibri" pitchFamily="34" charset="0"/>
                <a:cs typeface="Arial" pitchFamily="34" charset="0"/>
              </a:rPr>
              <a:t>Take-up and Sustainability of </a:t>
            </a:r>
          </a:p>
          <a:p>
            <a:r>
              <a:rPr lang="en-AU" sz="2000" b="1" dirty="0" smtClean="0">
                <a:latin typeface="Arial" pitchFamily="34" charset="0"/>
                <a:ea typeface="Calibri" pitchFamily="34" charset="0"/>
                <a:cs typeface="Arial" pitchFamily="34" charset="0"/>
              </a:rPr>
              <a:t>New Literacy &amp; Numeracy Practices in NSW Schools</a:t>
            </a:r>
          </a:p>
          <a:p>
            <a:endParaRPr lang="en-US" sz="2000" dirty="0" smtClean="0">
              <a:latin typeface="Arial" pitchFamily="34" charset="0"/>
              <a:cs typeface="Arial" pitchFamily="34" charset="0"/>
            </a:endParaRPr>
          </a:p>
          <a:p>
            <a:r>
              <a:rPr lang="en-US" sz="2400" dirty="0" smtClean="0">
                <a:latin typeface="Arial" pitchFamily="34" charset="0"/>
                <a:cs typeface="Arial" pitchFamily="34" charset="0"/>
              </a:rPr>
              <a:t>Focus: the extent to which the NPLN strategy and reform goals have been successful and cost effective</a:t>
            </a:r>
          </a:p>
          <a:p>
            <a:endParaRPr lang="en-US" sz="2000" dirty="0" smtClean="0">
              <a:latin typeface="Arial" pitchFamily="34" charset="0"/>
              <a:ea typeface="Times New Roman" pitchFamily="18" charset="0"/>
              <a:cs typeface="Arial" pitchFamily="34" charset="0"/>
            </a:endParaRPr>
          </a:p>
          <a:p>
            <a:pPr lvl="0"/>
            <a:endParaRPr lang="en-AU" sz="2000" b="1" dirty="0" smtClean="0">
              <a:latin typeface="Arial Narrow" pitchFamily="34" charset="0"/>
              <a:ea typeface="Calibri" pitchFamily="34" charset="0"/>
              <a:cs typeface="Times New Roman" pitchFamily="18" charset="0"/>
            </a:endParaRPr>
          </a:p>
          <a:p>
            <a:pPr lvl="0"/>
            <a:endParaRPr lang="en-AU" sz="2000" b="1" dirty="0" smtClean="0">
              <a:latin typeface="Arial Narrow" pitchFamily="34" charset="0"/>
              <a:ea typeface="Calibri" pitchFamily="34" charset="0"/>
              <a:cs typeface="Times New Roman" pitchFamily="18" charset="0"/>
            </a:endParaRPr>
          </a:p>
          <a:p>
            <a:pPr lvl="0"/>
            <a:r>
              <a:rPr lang="en-AU" sz="2000" b="1" dirty="0" smtClean="0">
                <a:latin typeface="Arial Narrow" pitchFamily="34" charset="0"/>
                <a:ea typeface="Calibri" pitchFamily="34" charset="0"/>
                <a:cs typeface="Times New Roman" pitchFamily="18" charset="0"/>
              </a:rPr>
              <a:t>  </a:t>
            </a:r>
          </a:p>
          <a:p>
            <a:pPr marL="720725" indent="-366713"/>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10</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947229"/>
            <a:ext cx="9144000" cy="35086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2800" dirty="0" smtClean="0">
                <a:solidFill>
                  <a:srgbClr val="00979F"/>
                </a:solidFill>
                <a:latin typeface="Arial Bold" charset="0"/>
              </a:rPr>
              <a:t>Evaluating literacy and numeracy improvements</a:t>
            </a:r>
            <a:endParaRPr kumimoji="0" lang="en-AU" sz="2800" b="0" i="0" u="none" strike="noStrike" cap="none" normalizeH="0" baseline="0" dirty="0" smtClean="0">
              <a:ln>
                <a:noFill/>
              </a:ln>
              <a:solidFill>
                <a:schemeClr val="tx1"/>
              </a:solidFill>
              <a:effectLst/>
              <a:latin typeface="Arial" pitchFamily="34" charset="0"/>
            </a:endParaRPr>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2924944"/>
            <a:ext cx="8640960" cy="3177793"/>
          </a:xfrm>
          <a:prstGeom prst="rect">
            <a:avLst/>
          </a:prstGeom>
        </p:spPr>
        <p:txBody>
          <a:bodyPr wrap="square">
            <a:spAutoFit/>
          </a:bodyPr>
          <a:lstStyle/>
          <a:p>
            <a:r>
              <a:rPr lang="en-US" sz="2400" dirty="0" smtClean="0">
                <a:latin typeface="Arial" pitchFamily="34" charset="0"/>
                <a:ea typeface="Times New Roman" pitchFamily="18" charset="0"/>
                <a:cs typeface="Arial" pitchFamily="34" charset="0"/>
              </a:rPr>
              <a:t>Data gathering for the policy evaluation includes:</a:t>
            </a:r>
          </a:p>
          <a:p>
            <a:pPr marL="536575" indent="-273050">
              <a:spcBef>
                <a:spcPts val="300"/>
              </a:spcBef>
              <a:buFont typeface="Arial" pitchFamily="34" charset="0"/>
              <a:buChar char="•"/>
            </a:pPr>
            <a:r>
              <a:rPr lang="en-US" sz="2400" dirty="0" smtClean="0">
                <a:latin typeface="Arial" pitchFamily="34" charset="0"/>
                <a:ea typeface="Times New Roman" pitchFamily="18" charset="0"/>
                <a:cs typeface="Arial" pitchFamily="34" charset="0"/>
              </a:rPr>
              <a:t>document analysis</a:t>
            </a:r>
          </a:p>
          <a:p>
            <a:pPr marL="536575" indent="-273050">
              <a:spcBef>
                <a:spcPts val="300"/>
              </a:spcBef>
              <a:buFont typeface="Arial" pitchFamily="34" charset="0"/>
              <a:buChar char="•"/>
            </a:pPr>
            <a:r>
              <a:rPr lang="en-US" sz="2400" dirty="0" smtClean="0">
                <a:latin typeface="Arial" pitchFamily="34" charset="0"/>
                <a:ea typeface="Times New Roman" pitchFamily="18" charset="0"/>
                <a:cs typeface="Arial" pitchFamily="34" charset="0"/>
              </a:rPr>
              <a:t>interviews with key sector representatives, regional staff and with school leaders and teachers in 12 schools</a:t>
            </a:r>
          </a:p>
          <a:p>
            <a:pPr marL="536575" indent="-273050">
              <a:spcBef>
                <a:spcPts val="300"/>
              </a:spcBef>
              <a:buFont typeface="Arial" pitchFamily="34" charset="0"/>
              <a:buChar char="•"/>
            </a:pPr>
            <a:r>
              <a:rPr lang="en-US" sz="2400" dirty="0" smtClean="0">
                <a:latin typeface="Arial" pitchFamily="34" charset="0"/>
                <a:ea typeface="Times New Roman" pitchFamily="18" charset="0"/>
                <a:cs typeface="Arial" pitchFamily="34" charset="0"/>
              </a:rPr>
              <a:t>an on-line survey of all participating schools</a:t>
            </a:r>
          </a:p>
          <a:p>
            <a:pPr marL="536575" indent="-273050">
              <a:spcBef>
                <a:spcPts val="300"/>
              </a:spcBef>
              <a:buFont typeface="Arial" pitchFamily="34" charset="0"/>
              <a:buChar char="•"/>
            </a:pPr>
            <a:r>
              <a:rPr lang="en-US" sz="2400" dirty="0" smtClean="0">
                <a:latin typeface="Arial" pitchFamily="34" charset="0"/>
                <a:ea typeface="Times New Roman" pitchFamily="18" charset="0"/>
                <a:cs typeface="Arial" pitchFamily="34" charset="0"/>
              </a:rPr>
              <a:t>case studies in 20 schools, and </a:t>
            </a:r>
          </a:p>
          <a:p>
            <a:pPr marL="536575" indent="-273050">
              <a:spcBef>
                <a:spcPts val="300"/>
              </a:spcBef>
              <a:buFont typeface="Arial" pitchFamily="34" charset="0"/>
              <a:buChar char="•"/>
            </a:pPr>
            <a:r>
              <a:rPr lang="en-US" sz="2400" dirty="0" smtClean="0">
                <a:latin typeface="Arial" pitchFamily="34" charset="0"/>
                <a:ea typeface="Times New Roman" pitchFamily="18" charset="0"/>
                <a:cs typeface="Arial" pitchFamily="34" charset="0"/>
              </a:rPr>
              <a:t>student outcomes data</a:t>
            </a:r>
            <a:r>
              <a:rPr lang="en-AU" sz="2000" b="1" dirty="0" smtClean="0">
                <a:latin typeface="Arial Narrow" pitchFamily="34" charset="0"/>
                <a:ea typeface="Calibri" pitchFamily="34" charset="0"/>
                <a:cs typeface="Times New Roman" pitchFamily="18" charset="0"/>
              </a:rPr>
              <a:t>  </a:t>
            </a:r>
          </a:p>
          <a:p>
            <a:pPr marL="720725" indent="-366713"/>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11</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764704"/>
            <a:ext cx="8640960" cy="4216539"/>
          </a:xfrm>
          <a:prstGeom prst="rect">
            <a:avLst/>
          </a:prstGeom>
        </p:spPr>
        <p:txBody>
          <a:bodyPr wrap="square">
            <a:spAutoFit/>
          </a:bodyPr>
          <a:lstStyle/>
          <a:p>
            <a:pPr lvl="0" eaLnBrk="0" fontAlgn="base" hangingPunct="0">
              <a:spcBef>
                <a:spcPct val="0"/>
              </a:spcBef>
              <a:spcAft>
                <a:spcPct val="0"/>
              </a:spcAft>
              <a:tabLst>
                <a:tab pos="2743200" algn="ctr"/>
                <a:tab pos="5486400" algn="r"/>
              </a:tabLst>
              <a:defRPr/>
            </a:pPr>
            <a:endParaRPr lang="en-AU" sz="2000" b="1" dirty="0" smtClean="0">
              <a:solidFill>
                <a:srgbClr val="00979F"/>
              </a:solidFill>
              <a:latin typeface="Arial"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defRPr/>
            </a:pPr>
            <a:endParaRPr lang="en-AU" sz="2000" b="1" dirty="0" smtClean="0">
              <a:solidFill>
                <a:srgbClr val="00979F"/>
              </a:solidFill>
              <a:latin typeface="Arial"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defRPr/>
            </a:pPr>
            <a:endParaRPr lang="en-AU" sz="2000" b="1" dirty="0" smtClean="0">
              <a:solidFill>
                <a:srgbClr val="00979F"/>
              </a:solidFill>
              <a:latin typeface="Arial"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defRPr/>
            </a:pPr>
            <a:endParaRPr lang="en-AU" sz="2000" b="1" dirty="0" smtClean="0">
              <a:solidFill>
                <a:srgbClr val="00979F"/>
              </a:solidFill>
              <a:latin typeface="Arial"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defRPr/>
            </a:pPr>
            <a:r>
              <a:rPr lang="en-AU" sz="2800" dirty="0" smtClean="0">
                <a:solidFill>
                  <a:srgbClr val="00979F"/>
                </a:solidFill>
                <a:latin typeface="Arial Bold" charset="0"/>
              </a:rPr>
              <a:t>Program evaluations</a:t>
            </a:r>
          </a:p>
          <a:p>
            <a:pPr lvl="0"/>
            <a:endParaRPr lang="en-AU" sz="2000" dirty="0" smtClean="0">
              <a:latin typeface="Arial" pitchFamily="34" charset="0"/>
              <a:ea typeface="Times New Roman" pitchFamily="18" charset="0"/>
              <a:cs typeface="Arial" pitchFamily="34" charset="0"/>
            </a:endParaRPr>
          </a:p>
          <a:p>
            <a:pPr lvl="0"/>
            <a:r>
              <a:rPr lang="en-AU" sz="2400" dirty="0" smtClean="0">
                <a:latin typeface="Arial" pitchFamily="34" charset="0"/>
                <a:ea typeface="Times New Roman" pitchFamily="18" charset="0"/>
                <a:cs typeface="Arial" pitchFamily="34" charset="0"/>
              </a:rPr>
              <a:t>NSW is the only jurisdiction undertaking program evaluations</a:t>
            </a:r>
          </a:p>
          <a:p>
            <a:pPr lvl="0"/>
            <a:endParaRPr lang="en-AU" sz="2400" dirty="0" smtClean="0">
              <a:latin typeface="Arial" pitchFamily="34" charset="0"/>
              <a:ea typeface="Times New Roman" pitchFamily="18" charset="0"/>
              <a:cs typeface="Arial" pitchFamily="34" charset="0"/>
            </a:endParaRPr>
          </a:p>
          <a:p>
            <a:pPr lvl="0"/>
            <a:r>
              <a:rPr lang="en-AU" sz="2400" dirty="0" smtClean="0">
                <a:latin typeface="Arial" pitchFamily="34" charset="0"/>
                <a:ea typeface="Times New Roman" pitchFamily="18" charset="0"/>
                <a:cs typeface="Arial" pitchFamily="34" charset="0"/>
              </a:rPr>
              <a:t>Effectiveness of eight programs in improving literacy and numeracy outcomes in 135 Catholic and government schools are being evaluated</a:t>
            </a:r>
          </a:p>
          <a:p>
            <a:pPr lvl="0"/>
            <a:endParaRPr lang="en-AU" sz="2000" dirty="0" smtClean="0">
              <a:latin typeface="Arial"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12</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764704"/>
            <a:ext cx="8640960" cy="5262979"/>
          </a:xfrm>
          <a:prstGeom prst="rect">
            <a:avLst/>
          </a:prstGeom>
        </p:spPr>
        <p:txBody>
          <a:bodyPr wrap="square">
            <a:spAutoFit/>
          </a:bodyPr>
          <a:lstStyle/>
          <a:p>
            <a:pPr eaLnBrk="0" fontAlgn="base" hangingPunct="0">
              <a:spcBef>
                <a:spcPct val="0"/>
              </a:spcBef>
              <a:spcAft>
                <a:spcPct val="0"/>
              </a:spcAft>
              <a:tabLst>
                <a:tab pos="2743200" algn="ctr"/>
                <a:tab pos="5486400" algn="r"/>
              </a:tabLst>
              <a:defRPr/>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defRPr/>
            </a:pPr>
            <a:r>
              <a:rPr lang="en-AU" sz="2800" dirty="0" smtClean="0">
                <a:solidFill>
                  <a:srgbClr val="00979F"/>
                </a:solidFill>
                <a:latin typeface="Arial Bold" charset="0"/>
              </a:rPr>
              <a:t>Program evaluations</a:t>
            </a:r>
          </a:p>
          <a:p>
            <a:pPr lvl="0"/>
            <a:endParaRPr lang="en-AU" sz="2000" dirty="0" smtClean="0">
              <a:latin typeface="Arial" pitchFamily="34" charset="0"/>
              <a:ea typeface="Times New Roman" pitchFamily="18" charset="0"/>
              <a:cs typeface="Arial" pitchFamily="34" charset="0"/>
            </a:endParaRPr>
          </a:p>
          <a:p>
            <a:pPr marL="536575" indent="-273050"/>
            <a:r>
              <a:rPr lang="en-AU" sz="2000" b="1" i="1" dirty="0" smtClean="0">
                <a:solidFill>
                  <a:srgbClr val="00979F"/>
                </a:solidFill>
                <a:latin typeface="Arial" pitchFamily="34" charset="0"/>
                <a:ea typeface="Times New Roman" pitchFamily="18" charset="0"/>
                <a:cs typeface="Arial" pitchFamily="34" charset="0"/>
              </a:rPr>
              <a:t>Student Engagement &amp; Program Evaluation Bureau </a:t>
            </a:r>
            <a:r>
              <a:rPr lang="en-AU" sz="2000" dirty="0" smtClean="0">
                <a:latin typeface="Arial" pitchFamily="34" charset="0"/>
                <a:ea typeface="Times New Roman" pitchFamily="18" charset="0"/>
                <a:cs typeface="Arial" pitchFamily="34" charset="0"/>
              </a:rPr>
              <a:t>is evaluating:</a:t>
            </a:r>
          </a:p>
          <a:p>
            <a:pPr marL="536575"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Accelerated Literacy</a:t>
            </a:r>
          </a:p>
          <a:p>
            <a:pPr marL="536575"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Reading to Learn</a:t>
            </a:r>
          </a:p>
          <a:p>
            <a:pPr marL="536575"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QuickSmart (numeracy)</a:t>
            </a:r>
          </a:p>
          <a:p>
            <a:pPr marL="536575"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Individual Learning Plans</a:t>
            </a:r>
          </a:p>
          <a:p>
            <a:pPr marL="536575" lvl="0" indent="-274638"/>
            <a:endParaRPr lang="en-AU" sz="2000" b="1" i="1" dirty="0" smtClean="0">
              <a:solidFill>
                <a:srgbClr val="00979F"/>
              </a:solidFill>
              <a:latin typeface="Arial" pitchFamily="34" charset="0"/>
              <a:ea typeface="Times New Roman" pitchFamily="18" charset="0"/>
              <a:cs typeface="Arial" pitchFamily="34" charset="0"/>
            </a:endParaRPr>
          </a:p>
          <a:p>
            <a:pPr marL="536575" lvl="0" indent="-274638"/>
            <a:endParaRPr lang="en-AU" sz="2000" b="1" i="1" dirty="0" smtClean="0">
              <a:solidFill>
                <a:srgbClr val="00979F"/>
              </a:solidFill>
              <a:latin typeface="Arial" pitchFamily="34" charset="0"/>
              <a:ea typeface="Times New Roman" pitchFamily="18" charset="0"/>
              <a:cs typeface="Arial" pitchFamily="34" charset="0"/>
            </a:endParaRPr>
          </a:p>
          <a:p>
            <a:pPr marL="536575" lvl="0" indent="-274638"/>
            <a:r>
              <a:rPr lang="en-AU" sz="2000" b="1" i="1" dirty="0" smtClean="0">
                <a:solidFill>
                  <a:srgbClr val="00979F"/>
                </a:solidFill>
                <a:latin typeface="Arial" pitchFamily="34" charset="0"/>
                <a:ea typeface="Times New Roman" pitchFamily="18" charset="0"/>
                <a:cs typeface="Arial" pitchFamily="34" charset="0"/>
              </a:rPr>
              <a:t>Urbis Pty Ltd </a:t>
            </a:r>
            <a:r>
              <a:rPr lang="en-AU" sz="2000" dirty="0" smtClean="0">
                <a:latin typeface="Arial" pitchFamily="34" charset="0"/>
                <a:ea typeface="Times New Roman" pitchFamily="18" charset="0"/>
                <a:cs typeface="Arial" pitchFamily="34" charset="0"/>
              </a:rPr>
              <a:t>is evaluating:</a:t>
            </a:r>
          </a:p>
          <a:p>
            <a:pPr marL="536575" lvl="2"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Focus on Reading 3-6</a:t>
            </a:r>
          </a:p>
          <a:p>
            <a:pPr marL="536575" lvl="2"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Mindful Learning, Mindful Teaching</a:t>
            </a:r>
          </a:p>
          <a:p>
            <a:pPr marL="536575" lvl="2"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Taking Off with Numeracy</a:t>
            </a:r>
          </a:p>
          <a:p>
            <a:pPr marL="536575" lvl="2" indent="-273050">
              <a:spcBef>
                <a:spcPts val="300"/>
              </a:spcBef>
              <a:buFont typeface="Arial" pitchFamily="34" charset="0"/>
              <a:buChar char="•"/>
            </a:pPr>
            <a:r>
              <a:rPr lang="en-AU" sz="2000" dirty="0" smtClean="0">
                <a:latin typeface="Arial" pitchFamily="34" charset="0"/>
                <a:ea typeface="Times New Roman" pitchFamily="18" charset="0"/>
                <a:cs typeface="Arial" pitchFamily="34" charset="0"/>
              </a:rPr>
              <a:t>Multilit</a:t>
            </a:r>
          </a:p>
        </p:txBody>
      </p:sp>
      <p:pic>
        <p:nvPicPr>
          <p:cNvPr id="12" name="Picture 11" descr="DEC_Black-01.jpg"/>
          <p:cNvPicPr/>
          <p:nvPr/>
        </p:nvPicPr>
        <p:blipFill>
          <a:blip r:embed="rId4" r:link="rId5" cstate="print"/>
          <a:srcRect/>
          <a:stretch>
            <a:fillRect/>
          </a:stretch>
        </p:blipFill>
        <p:spPr bwMode="auto">
          <a:xfrm>
            <a:off x="5364088" y="2420888"/>
            <a:ext cx="3131815" cy="1080120"/>
          </a:xfrm>
          <a:prstGeom prst="rect">
            <a:avLst/>
          </a:prstGeom>
          <a:noFill/>
          <a:ln w="9525">
            <a:noFill/>
            <a:miter lim="800000"/>
            <a:headEnd/>
            <a:tailEnd/>
          </a:ln>
        </p:spPr>
      </p:pic>
      <p:pic>
        <p:nvPicPr>
          <p:cNvPr id="9217" name="Picture 1"/>
          <p:cNvPicPr>
            <a:picLocks noChangeAspect="1" noChangeArrowheads="1"/>
          </p:cNvPicPr>
          <p:nvPr/>
        </p:nvPicPr>
        <p:blipFill>
          <a:blip r:embed="rId6" cstate="print"/>
          <a:srcRect/>
          <a:stretch>
            <a:fillRect/>
          </a:stretch>
        </p:blipFill>
        <p:spPr bwMode="auto">
          <a:xfrm>
            <a:off x="6444208" y="4437112"/>
            <a:ext cx="1440160" cy="1439540"/>
          </a:xfrm>
          <a:prstGeom prst="rect">
            <a:avLst/>
          </a:prstGeom>
          <a:noFill/>
          <a:ln w="9525">
            <a:noFill/>
            <a:miter lim="800000"/>
            <a:headEnd/>
            <a:tailEnd/>
          </a:ln>
          <a:effectLst/>
        </p:spPr>
      </p:pic>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13</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0"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3101662"/>
            <a:ext cx="9144000" cy="78175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endParaRPr lang="en-AU"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r>
              <a:rPr lang="en-AU" sz="2800" dirty="0" smtClean="0">
                <a:solidFill>
                  <a:srgbClr val="00979F"/>
                </a:solidFill>
                <a:latin typeface="Arial Bold" charset="0"/>
              </a:rPr>
              <a:t>Program evaluations</a:t>
            </a:r>
          </a:p>
          <a:p>
            <a:pPr eaLnBrk="0" fontAlgn="base" hangingPunct="0">
              <a:spcBef>
                <a:spcPct val="0"/>
              </a:spcBef>
              <a:spcAft>
                <a:spcPct val="0"/>
              </a:spcAft>
              <a:tabLst>
                <a:tab pos="2743200" algn="ctr"/>
                <a:tab pos="5486400" algn="r"/>
              </a:tabLst>
            </a:pPr>
            <a:endParaRPr lang="en-AU" sz="2000" dirty="0" smtClean="0">
              <a:latin typeface="Arial" pitchFamily="34" charset="0"/>
              <a:cs typeface="Arial" pitchFamily="34" charset="0"/>
            </a:endParaRPr>
          </a:p>
          <a:p>
            <a:pPr eaLnBrk="0" fontAlgn="base" hangingPunct="0">
              <a:spcBef>
                <a:spcPct val="0"/>
              </a:spcBef>
              <a:spcAft>
                <a:spcPct val="0"/>
              </a:spcAft>
              <a:tabLst>
                <a:tab pos="2743200" algn="ctr"/>
                <a:tab pos="5486400" algn="r"/>
              </a:tabLst>
            </a:pPr>
            <a:endParaRPr lang="en-AU" sz="2000" dirty="0" smtClean="0">
              <a:latin typeface="Arial" pitchFamily="34" charset="0"/>
              <a:cs typeface="Arial" pitchFamily="34" charset="0"/>
            </a:endParaRPr>
          </a:p>
          <a:p>
            <a:pPr eaLnBrk="0" fontAlgn="base" hangingPunct="0">
              <a:spcBef>
                <a:spcPct val="0"/>
              </a:spcBef>
              <a:spcAft>
                <a:spcPct val="0"/>
              </a:spcAft>
              <a:tabLst>
                <a:tab pos="2743200" algn="ctr"/>
                <a:tab pos="5486400" algn="r"/>
              </a:tabLst>
            </a:pPr>
            <a:r>
              <a:rPr lang="en-AU" sz="2000" dirty="0" smtClean="0">
                <a:latin typeface="Arial" pitchFamily="34" charset="0"/>
                <a:cs typeface="Arial" pitchFamily="34" charset="0"/>
              </a:rPr>
              <a:t>Aim: </a:t>
            </a:r>
            <a:r>
              <a:rPr lang="en-US" sz="2000" dirty="0" smtClean="0">
                <a:latin typeface="Arial" pitchFamily="34" charset="0"/>
                <a:cs typeface="Arial" pitchFamily="34" charset="0"/>
              </a:rPr>
              <a:t>assessing the effectiveness of eight of the NPLN programs, the extent to which each program has achieved the goals of the NPLN and has improved outcomes for Aboriginal students, and the most effective ways for the reforms to be incorporated into school practice</a:t>
            </a:r>
            <a:endParaRPr lang="en-AU" sz="2000" dirty="0" smtClean="0">
              <a:latin typeface="Arial" pitchFamily="34" charset="0"/>
              <a:cs typeface="Arial" pitchFamily="34" charset="0"/>
            </a:endParaRPr>
          </a:p>
          <a:p>
            <a:pPr lvl="0" eaLnBrk="0" fontAlgn="base" hangingPunct="0">
              <a:spcBef>
                <a:spcPct val="0"/>
              </a:spcBef>
              <a:spcAft>
                <a:spcPct val="0"/>
              </a:spcAft>
              <a:tabLst>
                <a:tab pos="2743200" algn="ctr"/>
                <a:tab pos="5486400" algn="r"/>
              </a:tabLst>
            </a:pPr>
            <a:endParaRPr lang="en-AU" sz="2000" dirty="0" smtClean="0">
              <a:solidFill>
                <a:srgbClr val="00979F"/>
              </a:solidFill>
              <a:latin typeface="Arial Bold" charset="0"/>
            </a:endParaRPr>
          </a:p>
        </p:txBody>
      </p:sp>
      <p:sp>
        <p:nvSpPr>
          <p:cNvPr id="9" name="Title 1"/>
          <p:cNvSpPr txBox="1">
            <a:spLocks/>
          </p:cNvSpPr>
          <p:nvPr/>
        </p:nvSpPr>
        <p:spPr>
          <a:xfrm>
            <a:off x="179512" y="1556792"/>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3212976"/>
            <a:ext cx="8640960" cy="338554"/>
          </a:xfrm>
          <a:prstGeom prst="rect">
            <a:avLst/>
          </a:prstGeom>
        </p:spPr>
        <p:txBody>
          <a:bodyPr wrap="square">
            <a:spAutoFit/>
          </a:bodyPr>
          <a:lstStyle/>
          <a:p>
            <a:pPr eaLnBrk="0" fontAlgn="base" hangingPunct="0">
              <a:spcBef>
                <a:spcPct val="0"/>
              </a:spcBef>
              <a:spcAft>
                <a:spcPct val="0"/>
              </a:spcAft>
              <a:tabLst>
                <a:tab pos="2743200" algn="ctr"/>
                <a:tab pos="5486400" algn="r"/>
              </a:tabLst>
              <a:defRPr/>
            </a:pPr>
            <a:endParaRPr lang="en-AU" sz="800" b="1" i="1" dirty="0" smtClean="0">
              <a:latin typeface="Arial" pitchFamily="34" charset="0"/>
              <a:cs typeface="Arial" pitchFamily="34" charset="0"/>
            </a:endParaRPr>
          </a:p>
          <a:p>
            <a:pPr eaLnBrk="0" fontAlgn="base" hangingPunct="0">
              <a:spcBef>
                <a:spcPct val="0"/>
              </a:spcBef>
              <a:spcAft>
                <a:spcPct val="0"/>
              </a:spcAft>
              <a:tabLst>
                <a:tab pos="2743200" algn="ctr"/>
                <a:tab pos="5486400" algn="r"/>
              </a:tabLst>
              <a:defRPr/>
            </a:pPr>
            <a:endParaRPr lang="en-US" sz="800" dirty="0" smtClean="0">
              <a:latin typeface="Arial" pitchFamily="34"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14</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5844717"/>
            <a:ext cx="9144000" cy="13303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r>
              <a:rPr lang="en-AU" sz="2800" dirty="0" smtClean="0">
                <a:solidFill>
                  <a:srgbClr val="00979F"/>
                </a:solidFill>
                <a:latin typeface="Arial Bold" charset="0"/>
              </a:rPr>
              <a:t>Program evaluations</a:t>
            </a:r>
          </a:p>
          <a:p>
            <a:pPr eaLnBrk="0" fontAlgn="base" hangingPunct="0">
              <a:spcBef>
                <a:spcPct val="0"/>
              </a:spcBef>
              <a:spcAft>
                <a:spcPct val="0"/>
              </a:spcAft>
              <a:tabLst>
                <a:tab pos="2743200" algn="ctr"/>
                <a:tab pos="5486400" algn="r"/>
              </a:tabLst>
              <a:defRPr/>
            </a:pPr>
            <a:endParaRPr lang="en-US" sz="2000" dirty="0" smtClean="0">
              <a:latin typeface="Arial" pitchFamily="34" charset="0"/>
              <a:cs typeface="Arial" pitchFamily="34" charset="0"/>
            </a:endParaRPr>
          </a:p>
          <a:p>
            <a:pPr eaLnBrk="0" fontAlgn="base" hangingPunct="0">
              <a:spcBef>
                <a:spcPct val="0"/>
              </a:spcBef>
              <a:spcAft>
                <a:spcPct val="0"/>
              </a:spcAft>
              <a:tabLst>
                <a:tab pos="2743200" algn="ctr"/>
                <a:tab pos="5486400" algn="r"/>
              </a:tabLst>
              <a:defRPr/>
            </a:pPr>
            <a:r>
              <a:rPr lang="en-US" sz="2000" dirty="0" smtClean="0">
                <a:latin typeface="Arial" pitchFamily="34" charset="0"/>
                <a:cs typeface="Arial" pitchFamily="34" charset="0"/>
              </a:rPr>
              <a:t>Data collection methods include: </a:t>
            </a:r>
          </a:p>
          <a:p>
            <a:pPr marL="536575" indent="-273050" fontAlgn="base">
              <a:spcBef>
                <a:spcPts val="300"/>
              </a:spcBef>
              <a:spcAft>
                <a:spcPct val="0"/>
              </a:spcAft>
              <a:buFont typeface="Arial" pitchFamily="34" charset="0"/>
              <a:buChar char="•"/>
              <a:tabLst>
                <a:tab pos="2743200" algn="ctr"/>
                <a:tab pos="5486400" algn="r"/>
              </a:tabLst>
              <a:defRPr/>
            </a:pPr>
            <a:r>
              <a:rPr lang="en-US" sz="2000" dirty="0" smtClean="0">
                <a:latin typeface="Arial" pitchFamily="34" charset="0"/>
                <a:ea typeface="Times New Roman" pitchFamily="18" charset="0"/>
                <a:cs typeface="Arial" pitchFamily="34" charset="0"/>
              </a:rPr>
              <a:t>An on-line survey of all teachers implementing programs (in all 135 schools in the evaluation cohort)</a:t>
            </a:r>
            <a:br>
              <a:rPr lang="en-US" sz="2000" dirty="0" smtClean="0">
                <a:latin typeface="Arial" pitchFamily="34" charset="0"/>
                <a:ea typeface="Times New Roman" pitchFamily="18" charset="0"/>
                <a:cs typeface="Arial" pitchFamily="34" charset="0"/>
              </a:rPr>
            </a:br>
            <a:r>
              <a:rPr lang="en-US" sz="2000" dirty="0" smtClean="0">
                <a:latin typeface="Arial" pitchFamily="34" charset="0"/>
                <a:ea typeface="Times New Roman" pitchFamily="18" charset="0"/>
                <a:cs typeface="Arial" pitchFamily="34" charset="0"/>
              </a:rPr>
              <a:t>structured interviews with school leaders</a:t>
            </a:r>
          </a:p>
          <a:p>
            <a:pPr marL="536575" indent="-273050" fontAlgn="base">
              <a:spcBef>
                <a:spcPts val="300"/>
              </a:spcBef>
              <a:spcAft>
                <a:spcPct val="0"/>
              </a:spcAft>
              <a:buFont typeface="Arial" pitchFamily="34" charset="0"/>
              <a:buChar char="•"/>
              <a:tabLst>
                <a:tab pos="2743200" algn="ctr"/>
                <a:tab pos="5486400" algn="r"/>
              </a:tabLst>
              <a:defRPr/>
            </a:pPr>
            <a:r>
              <a:rPr lang="en-US" sz="2000" dirty="0" smtClean="0">
                <a:latin typeface="Arial" pitchFamily="34" charset="0"/>
                <a:ea typeface="Times New Roman" pitchFamily="18" charset="0"/>
                <a:cs typeface="Arial" pitchFamily="34" charset="0"/>
              </a:rPr>
              <a:t>Group interviews with teachers</a:t>
            </a:r>
          </a:p>
          <a:p>
            <a:pPr marL="536575" indent="-273050" fontAlgn="base">
              <a:spcBef>
                <a:spcPts val="300"/>
              </a:spcBef>
              <a:spcAft>
                <a:spcPct val="0"/>
              </a:spcAft>
              <a:buFont typeface="Arial" pitchFamily="34" charset="0"/>
              <a:buChar char="•"/>
              <a:tabLst>
                <a:tab pos="2743200" algn="ctr"/>
                <a:tab pos="5486400" algn="r"/>
              </a:tabLst>
              <a:defRPr/>
            </a:pPr>
            <a:r>
              <a:rPr lang="en-US" sz="2000" dirty="0" smtClean="0">
                <a:latin typeface="Arial" pitchFamily="34" charset="0"/>
                <a:ea typeface="Times New Roman" pitchFamily="18" charset="0"/>
                <a:cs typeface="Arial" pitchFamily="34" charset="0"/>
              </a:rPr>
              <a:t>Classroom observation</a:t>
            </a:r>
          </a:p>
          <a:p>
            <a:pPr marL="536575" indent="-273050" fontAlgn="base">
              <a:spcBef>
                <a:spcPts val="300"/>
              </a:spcBef>
              <a:spcAft>
                <a:spcPct val="0"/>
              </a:spcAft>
              <a:buFont typeface="Arial" pitchFamily="34" charset="0"/>
              <a:buChar char="•"/>
              <a:tabLst>
                <a:tab pos="2743200" algn="ctr"/>
                <a:tab pos="5486400" algn="r"/>
              </a:tabLst>
              <a:defRPr/>
            </a:pPr>
            <a:r>
              <a:rPr lang="en-US" sz="2000" dirty="0" smtClean="0">
                <a:latin typeface="Arial" pitchFamily="34" charset="0"/>
                <a:ea typeface="Times New Roman" pitchFamily="18" charset="0"/>
                <a:cs typeface="Arial" pitchFamily="34" charset="0"/>
              </a:rPr>
              <a:t>Focus group style engagement with students, family and community members, and </a:t>
            </a:r>
          </a:p>
          <a:p>
            <a:pPr marL="536575" indent="-273050" fontAlgn="base">
              <a:spcBef>
                <a:spcPts val="300"/>
              </a:spcBef>
              <a:spcAft>
                <a:spcPct val="0"/>
              </a:spcAft>
              <a:buFont typeface="Arial" pitchFamily="34" charset="0"/>
              <a:buChar char="•"/>
              <a:tabLst>
                <a:tab pos="2743200" algn="ctr"/>
                <a:tab pos="5486400" algn="r"/>
              </a:tabLst>
              <a:defRPr/>
            </a:pPr>
            <a:r>
              <a:rPr lang="en-US" sz="2000" dirty="0" smtClean="0">
                <a:latin typeface="Arial" pitchFamily="34" charset="0"/>
                <a:ea typeface="Times New Roman" pitchFamily="18" charset="0"/>
                <a:cs typeface="Arial" pitchFamily="34" charset="0"/>
              </a:rPr>
              <a:t>Document reviews (in the 54 schools that are being visited by the evaluators</a:t>
            </a:r>
            <a:r>
              <a:rPr lang="en-US" sz="2000" dirty="0" smtClean="0">
                <a:latin typeface="Arial" pitchFamily="34" charset="0"/>
                <a:cs typeface="Arial" pitchFamily="34" charset="0"/>
              </a:rPr>
              <a:t>).</a:t>
            </a:r>
            <a:endParaRPr lang="en-AU" sz="2000" dirty="0" smtClean="0">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kumimoji="0" lang="en-US" sz="2000" b="0" i="0" u="none" strike="noStrike" cap="none" normalizeH="0" baseline="0" dirty="0" smtClean="0">
              <a:ln>
                <a:noFill/>
              </a:ln>
              <a:solidFill>
                <a:srgbClr val="00979F"/>
              </a:solidFill>
              <a:effectLst/>
              <a:latin typeface="Arial" pitchFamily="34" charset="0"/>
              <a:cs typeface="Arial" pitchFamily="34" charset="0"/>
            </a:endParaRPr>
          </a:p>
          <a:p>
            <a:pPr lvl="0" eaLnBrk="0" fontAlgn="base" hangingPunct="0">
              <a:spcBef>
                <a:spcPct val="0"/>
              </a:spcBef>
              <a:spcAft>
                <a:spcPct val="0"/>
              </a:spcAft>
              <a:tabLst>
                <a:tab pos="2743200" algn="ctr"/>
                <a:tab pos="5486400" algn="r"/>
              </a:tabLst>
            </a:pPr>
            <a:endParaRPr lang="en-US" sz="28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kumimoji="0" lang="en-US" sz="2800" b="0" i="0" u="none" strike="noStrike" cap="none" normalizeH="0" baseline="0" dirty="0" smtClean="0">
              <a:ln>
                <a:noFill/>
              </a:ln>
              <a:solidFill>
                <a:srgbClr val="00979F"/>
              </a:solidFill>
              <a:effectLst/>
              <a:latin typeface="Arial Bold" charset="0"/>
            </a:endParaRPr>
          </a:p>
          <a:p>
            <a:pPr lvl="0" eaLnBrk="0" fontAlgn="base" hangingPunct="0">
              <a:spcBef>
                <a:spcPct val="0"/>
              </a:spcBef>
              <a:spcAft>
                <a:spcPct val="0"/>
              </a:spcAft>
              <a:tabLst>
                <a:tab pos="2743200" algn="ctr"/>
                <a:tab pos="5486400" algn="r"/>
              </a:tabLst>
            </a:pPr>
            <a:endParaRPr kumimoji="0" lang="en-AU" sz="2800" b="0" i="0" u="none" strike="noStrike" cap="none" normalizeH="0" baseline="0" dirty="0" smtClean="0">
              <a:ln>
                <a:noFill/>
              </a:ln>
              <a:solidFill>
                <a:schemeClr val="tx1"/>
              </a:solidFill>
              <a:effectLst/>
              <a:latin typeface="Arial" pitchFamily="34" charset="0"/>
            </a:endParaRPr>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15</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29988"/>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p:txBody>
      </p:sp>
      <p:sp>
        <p:nvSpPr>
          <p:cNvPr id="9" name="Title 1"/>
          <p:cNvSpPr txBox="1">
            <a:spLocks/>
          </p:cNvSpPr>
          <p:nvPr/>
        </p:nvSpPr>
        <p:spPr>
          <a:xfrm>
            <a:off x="0" y="2564904"/>
            <a:ext cx="8712968" cy="1728192"/>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980728"/>
            <a:ext cx="8640960" cy="5688632"/>
          </a:xfrm>
          <a:prstGeom prst="rect">
            <a:avLst/>
          </a:prstGeom>
        </p:spPr>
        <p:txBody>
          <a:bodyPr wrap="square">
            <a:spAutoFit/>
          </a:bodyPr>
          <a:lstStyle/>
          <a:p>
            <a:pPr lvl="0" eaLnBrk="0" fontAlgn="base" hangingPunct="0">
              <a:spcBef>
                <a:spcPct val="0"/>
              </a:spcBef>
              <a:spcAft>
                <a:spcPct val="0"/>
              </a:spcAft>
              <a:tabLst>
                <a:tab pos="2743200" algn="ctr"/>
                <a:tab pos="5486400" algn="r"/>
              </a:tabLst>
            </a:pPr>
            <a:endParaRPr lang="en-US" sz="32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3200" dirty="0" smtClean="0">
                <a:solidFill>
                  <a:srgbClr val="00979F"/>
                </a:solidFill>
                <a:latin typeface="Arial Bold" charset="0"/>
              </a:rPr>
              <a:t>Smarter Schools National Partnerships</a:t>
            </a:r>
          </a:p>
          <a:p>
            <a:pPr lvl="0" eaLnBrk="0" fontAlgn="base" hangingPunct="0">
              <a:spcBef>
                <a:spcPct val="0"/>
              </a:spcBef>
              <a:spcAft>
                <a:spcPct val="0"/>
              </a:spcAft>
              <a:tabLst>
                <a:tab pos="2743200" algn="ctr"/>
                <a:tab pos="5486400" algn="r"/>
              </a:tabLst>
            </a:pPr>
            <a:endParaRPr lang="en-AU" sz="800" dirty="0" smtClean="0">
              <a:latin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US" sz="30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tabLst>
                <a:tab pos="2743200" algn="ctr"/>
                <a:tab pos="5486400" algn="r"/>
              </a:tabLst>
              <a:defRPr/>
            </a:pPr>
            <a:r>
              <a:rPr lang="en-AU" sz="2400" dirty="0" smtClean="0">
                <a:latin typeface="Arial" pitchFamily="34" charset="0"/>
                <a:ea typeface="Times New Roman" pitchFamily="18" charset="0"/>
                <a:cs typeface="Arial" pitchFamily="34" charset="0"/>
              </a:rPr>
              <a:t>Three main National Partnership agreements:</a:t>
            </a: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r>
              <a:rPr lang="en-AU" sz="2400" dirty="0" smtClean="0">
                <a:latin typeface="Arial" pitchFamily="34" charset="0"/>
                <a:ea typeface="Times New Roman" pitchFamily="18" charset="0"/>
                <a:cs typeface="Arial" pitchFamily="34" charset="0"/>
              </a:rPr>
              <a:t>Literacy and Numeracy</a:t>
            </a:r>
          </a:p>
          <a:p>
            <a:pPr marL="263525" indent="-263525" eaLnBrk="0" fontAlgn="base" hangingPunct="0">
              <a:spcBef>
                <a:spcPct val="0"/>
              </a:spcBef>
              <a:spcAft>
                <a:spcPct val="0"/>
              </a:spcAft>
              <a:buFont typeface="Arial" pitchFamily="34" charset="0"/>
              <a:buChar char="•"/>
              <a:tabLst>
                <a:tab pos="2743200" algn="ctr"/>
                <a:tab pos="5486400" algn="r"/>
              </a:tabLst>
              <a:defRPr/>
            </a:pPr>
            <a:r>
              <a:rPr lang="en-AU" sz="2400" dirty="0" smtClean="0">
                <a:latin typeface="Arial" pitchFamily="34" charset="0"/>
                <a:ea typeface="Times New Roman" pitchFamily="18" charset="0"/>
                <a:cs typeface="Arial" pitchFamily="34" charset="0"/>
              </a:rPr>
              <a:t>Teacher Quality</a:t>
            </a:r>
          </a:p>
          <a:p>
            <a:pPr marL="263525" indent="-263525" eaLnBrk="0" fontAlgn="base" hangingPunct="0">
              <a:spcBef>
                <a:spcPct val="0"/>
              </a:spcBef>
              <a:spcAft>
                <a:spcPct val="0"/>
              </a:spcAft>
              <a:buFont typeface="Arial" pitchFamily="34" charset="0"/>
              <a:buChar char="•"/>
              <a:tabLst>
                <a:tab pos="2743200" algn="ctr"/>
                <a:tab pos="5486400" algn="r"/>
              </a:tabLst>
              <a:defRPr/>
            </a:pPr>
            <a:r>
              <a:rPr lang="en-AU" sz="2400" dirty="0" smtClean="0">
                <a:latin typeface="Arial" pitchFamily="34" charset="0"/>
                <a:ea typeface="Times New Roman" pitchFamily="18" charset="0"/>
                <a:cs typeface="Arial" pitchFamily="34" charset="0"/>
              </a:rPr>
              <a:t>Low SES Communities</a:t>
            </a: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US" sz="2400" dirty="0" smtClean="0">
              <a:latin typeface="Arial" pitchFamily="34" charset="0"/>
              <a:ea typeface="Times New Roman" pitchFamily="18" charset="0"/>
              <a:cs typeface="Arial" pitchFamily="34" charset="0"/>
            </a:endParaRPr>
          </a:p>
          <a:p>
            <a:pPr marL="263525" eaLnBrk="0" fontAlgn="base" hangingPunct="0">
              <a:spcBef>
                <a:spcPct val="0"/>
              </a:spcBef>
              <a:spcAft>
                <a:spcPct val="0"/>
              </a:spcAft>
              <a:tabLst>
                <a:tab pos="2743200" algn="ctr"/>
                <a:tab pos="5486400" algn="r"/>
              </a:tabLst>
              <a:defRPr/>
            </a:pPr>
            <a:endParaRPr lang="en-US" sz="36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2</a:t>
            </a:fld>
            <a:endParaRPr lang="en-AU" b="1" dirty="0">
              <a:latin typeface="Arial" pitchFamily="34" charset="0"/>
              <a:cs typeface="Arial" pitchFamily="34" charset="0"/>
            </a:endParaRPr>
          </a:p>
        </p:txBody>
      </p:sp>
      <p:sp>
        <p:nvSpPr>
          <p:cNvPr id="12" name="TextBox 11"/>
          <p:cNvSpPr txBox="1"/>
          <p:nvPr/>
        </p:nvSpPr>
        <p:spPr>
          <a:xfrm>
            <a:off x="3563888" y="4581128"/>
            <a:ext cx="4752528"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AU" dirty="0" smtClean="0">
                <a:latin typeface="Arial" pitchFamily="34" charset="0"/>
                <a:cs typeface="Arial" pitchFamily="34" charset="0"/>
              </a:rPr>
              <a:t>Timeframe:</a:t>
            </a:r>
          </a:p>
          <a:p>
            <a:pPr>
              <a:buFont typeface="Arial" pitchFamily="34" charset="0"/>
              <a:buChar char="•"/>
            </a:pPr>
            <a:r>
              <a:rPr lang="en-AU" dirty="0" smtClean="0">
                <a:latin typeface="Arial" pitchFamily="34" charset="0"/>
                <a:cs typeface="Arial" pitchFamily="34" charset="0"/>
              </a:rPr>
              <a:t> Agreements begin - 2009</a:t>
            </a:r>
          </a:p>
          <a:p>
            <a:pPr>
              <a:buFont typeface="Arial" pitchFamily="34" charset="0"/>
              <a:buChar char="•"/>
            </a:pPr>
            <a:r>
              <a:rPr lang="en-AU" dirty="0" smtClean="0">
                <a:latin typeface="Arial" pitchFamily="34" charset="0"/>
                <a:cs typeface="Arial" pitchFamily="34" charset="0"/>
              </a:rPr>
              <a:t> Programs commenced in schools – 2010</a:t>
            </a:r>
          </a:p>
          <a:p>
            <a:pPr>
              <a:buFont typeface="Arial" pitchFamily="34" charset="0"/>
              <a:buChar char="•"/>
            </a:pPr>
            <a:r>
              <a:rPr lang="en-AU" dirty="0" smtClean="0">
                <a:latin typeface="Arial" pitchFamily="34" charset="0"/>
                <a:cs typeface="Arial" pitchFamily="34" charset="0"/>
              </a:rPr>
              <a:t> Initial reward payment secured – early 2011</a:t>
            </a:r>
          </a:p>
          <a:p>
            <a:pPr>
              <a:buFont typeface="Arial" pitchFamily="34" charset="0"/>
              <a:buChar char="•"/>
            </a:pPr>
            <a:r>
              <a:rPr lang="en-AU" dirty="0" smtClean="0">
                <a:latin typeface="Arial" pitchFamily="34" charset="0"/>
                <a:cs typeface="Arial" pitchFamily="34" charset="0"/>
              </a:rPr>
              <a:t> Funding concludes – 2011</a:t>
            </a:r>
          </a:p>
          <a:p>
            <a:pPr>
              <a:buFont typeface="Arial" pitchFamily="34" charset="0"/>
              <a:buChar char="•"/>
            </a:pPr>
            <a:r>
              <a:rPr lang="en-AU" dirty="0" smtClean="0">
                <a:latin typeface="Arial" pitchFamily="34" charset="0"/>
                <a:cs typeface="Arial" pitchFamily="34" charset="0"/>
              </a:rPr>
              <a:t> Program activity continues - 2011</a:t>
            </a:r>
          </a:p>
          <a:p>
            <a:pPr>
              <a:buFont typeface="Arial" pitchFamily="34" charset="0"/>
              <a:buChar char="•"/>
            </a:pPr>
            <a:r>
              <a:rPr lang="en-AU" dirty="0" smtClean="0">
                <a:latin typeface="Arial" pitchFamily="34" charset="0"/>
                <a:cs typeface="Arial" pitchFamily="34" charset="0"/>
              </a:rPr>
              <a:t> Second reward payment due - 2012</a:t>
            </a:r>
            <a:endParaRPr lang="en-AU"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txBox="1">
            <a:spLocks/>
          </p:cNvSpPr>
          <p:nvPr/>
        </p:nvSpPr>
        <p:spPr>
          <a:xfrm>
            <a:off x="685800" y="2130425"/>
            <a:ext cx="7772400" cy="1470025"/>
          </a:xfrm>
          <a:prstGeom prst="rect">
            <a:avLst/>
          </a:prstGeom>
        </p:spPr>
        <p:txBody>
          <a:bodyP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smtClean="0">
                <a:ln>
                  <a:noFill/>
                </a:ln>
                <a:solidFill>
                  <a:schemeClr val="tx1"/>
                </a:solidFill>
                <a:effectLst/>
                <a:uLnTx/>
                <a:uFillTx/>
                <a:latin typeface="+mj-lt"/>
                <a:ea typeface="+mj-ea"/>
                <a:cs typeface="+mj-cs"/>
              </a:rPr>
              <a:t/>
            </a:r>
            <a:br>
              <a:rPr kumimoji="0" lang="en-AU" sz="4400" b="0" i="0" u="none" strike="noStrike" kern="1200" cap="none" spc="0" normalizeH="0" baseline="0" noProof="0" smtClean="0">
                <a:ln>
                  <a:noFill/>
                </a:ln>
                <a:solidFill>
                  <a:schemeClr val="tx1"/>
                </a:solidFill>
                <a:effectLst/>
                <a:uLnTx/>
                <a:uFillTx/>
                <a:latin typeface="+mj-lt"/>
                <a:ea typeface="+mj-ea"/>
                <a:cs typeface="+mj-cs"/>
              </a:rPr>
            </a:br>
            <a:r>
              <a:rPr kumimoji="0" lang="en-AU" sz="4400" b="0" i="0" u="none" strike="noStrike" kern="1200" cap="none" spc="0" normalizeH="0" baseline="0" noProof="0" smtClean="0">
                <a:ln>
                  <a:noFill/>
                </a:ln>
                <a:solidFill>
                  <a:schemeClr val="tx1"/>
                </a:solidFill>
                <a:effectLst/>
                <a:uLnTx/>
                <a:uFillTx/>
                <a:latin typeface="+mj-lt"/>
                <a:ea typeface="+mj-ea"/>
                <a:cs typeface="+mj-cs"/>
              </a:rPr>
              <a:t/>
            </a:r>
            <a:br>
              <a:rPr kumimoji="0" lang="en-AU" sz="4400" b="0" i="0" u="none" strike="noStrike" kern="1200" cap="none" spc="0" normalizeH="0" baseline="0" noProof="0" smtClean="0">
                <a:ln>
                  <a:noFill/>
                </a:ln>
                <a:solidFill>
                  <a:schemeClr val="tx1"/>
                </a:solidFill>
                <a:effectLst/>
                <a:uLnTx/>
                <a:uFillTx/>
                <a:latin typeface="+mj-lt"/>
                <a:ea typeface="+mj-ea"/>
                <a:cs typeface="+mj-cs"/>
              </a:rPr>
            </a:br>
            <a:endParaRPr kumimoji="0" lang="en-AU" sz="4400" b="0" i="0" u="none" strike="noStrike" kern="1200" cap="none" spc="0" normalizeH="0" baseline="0" noProof="0" dirty="0" smtClean="0">
              <a:ln>
                <a:noFill/>
              </a:ln>
              <a:solidFill>
                <a:schemeClr val="tx1"/>
              </a:solidFill>
              <a:effectLst/>
              <a:uLnTx/>
              <a:uFillTx/>
              <a:latin typeface="+mj-lt"/>
              <a:ea typeface="+mj-ea"/>
              <a:cs typeface="+mj-cs"/>
            </a:endParaRPr>
          </a:p>
        </p:txBody>
      </p:sp>
      <p:grpSp>
        <p:nvGrpSpPr>
          <p:cNvPr id="2" name="Group 5"/>
          <p:cNvGrpSpPr/>
          <p:nvPr/>
        </p:nvGrpSpPr>
        <p:grpSpPr>
          <a:xfrm>
            <a:off x="-4688" y="0"/>
            <a:ext cx="9148688" cy="815132"/>
            <a:chOff x="-4688" y="0"/>
            <a:chExt cx="9148688" cy="815132"/>
          </a:xfrm>
        </p:grpSpPr>
        <p:pic>
          <p:nvPicPr>
            <p:cNvPr id="30" name="Picture 29" descr="Turquoise graphicDetail2.jpg"/>
            <p:cNvPicPr/>
            <p:nvPr/>
          </p:nvPicPr>
          <p:blipFill>
            <a:blip r:embed="rId2" cstate="print"/>
            <a:srcRect/>
            <a:stretch>
              <a:fillRect/>
            </a:stretch>
          </p:blipFill>
          <p:spPr bwMode="auto">
            <a:xfrm>
              <a:off x="0" y="0"/>
              <a:ext cx="9144000" cy="692696"/>
            </a:xfrm>
            <a:prstGeom prst="rect">
              <a:avLst/>
            </a:prstGeom>
            <a:noFill/>
            <a:ln w="9525">
              <a:noFill/>
              <a:miter lim="800000"/>
              <a:headEnd/>
              <a:tailEnd/>
            </a:ln>
          </p:spPr>
        </p:pic>
        <p:sp>
          <p:nvSpPr>
            <p:cNvPr id="31"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32"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33" name="Rectangle 8"/>
          <p:cNvSpPr>
            <a:spLocks noChangeArrowheads="1"/>
          </p:cNvSpPr>
          <p:nvPr/>
        </p:nvSpPr>
        <p:spPr bwMode="auto">
          <a:xfrm>
            <a:off x="0" y="330041"/>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r>
              <a:rPr kumimoji="0" lang="en-AU" sz="30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rPr>
              <a:t>State Level Evaluations</a:t>
            </a:r>
            <a:endParaRPr kumimoji="0" lang="en-AU" sz="3000" b="0" i="0" u="none" strike="noStrike" cap="none" normalizeH="0" baseline="0" dirty="0" smtClean="0">
              <a:ln>
                <a:noFill/>
              </a:ln>
              <a:solidFill>
                <a:schemeClr val="tx1"/>
              </a:solidFill>
              <a:effectLst/>
              <a:latin typeface="Arial" pitchFamily="34" charset="0"/>
            </a:endParaRPr>
          </a:p>
        </p:txBody>
      </p:sp>
      <p:sp>
        <p:nvSpPr>
          <p:cNvPr id="75" name="AutoShape 3"/>
          <p:cNvSpPr>
            <a:spLocks noChangeArrowheads="1"/>
          </p:cNvSpPr>
          <p:nvPr/>
        </p:nvSpPr>
        <p:spPr bwMode="auto">
          <a:xfrm>
            <a:off x="1835696" y="1412776"/>
            <a:ext cx="6840760" cy="1008112"/>
          </a:xfrm>
          <a:prstGeom prst="roundRect">
            <a:avLst>
              <a:gd name="adj" fmla="val 16667"/>
            </a:avLst>
          </a:prstGeom>
          <a:solidFill>
            <a:srgbClr val="FBD4B4"/>
          </a:solidFill>
          <a:ln w="28575">
            <a:solidFill>
              <a:srgbClr val="E36C0A"/>
            </a:solidFill>
            <a:round/>
            <a:headEnd/>
            <a:tailEnd/>
          </a:ln>
        </p:spPr>
        <p:txBody>
          <a:bodyPr vert="horz" wrap="square" lIns="91440" tIns="45720" rIns="91440" bIns="45720" numCol="1" anchor="ctr" anchorCtr="0" compatLnSpc="1">
            <a:prstTxWarp prst="textNoShape">
              <a:avLst/>
            </a:prstTxWarp>
          </a:bodyPr>
          <a:lstStyle/>
          <a:p>
            <a:pPr lvl="0" algn="ctr" fontAlgn="base">
              <a:spcBef>
                <a:spcPct val="0"/>
              </a:spcBef>
              <a:spcAft>
                <a:spcPct val="0"/>
              </a:spcAft>
            </a:pPr>
            <a:endParaRPr lang="en-AU" sz="2000" b="1" dirty="0" smtClean="0">
              <a:latin typeface="Arial Narrow" pitchFamily="34" charset="0"/>
              <a:ea typeface="Calibri" pitchFamily="34" charset="0"/>
              <a:cs typeface="Times New Roman" pitchFamily="18" charset="0"/>
            </a:endParaRPr>
          </a:p>
          <a:p>
            <a:pPr lvl="0" algn="ctr" fontAlgn="base">
              <a:spcBef>
                <a:spcPct val="0"/>
              </a:spcBef>
              <a:spcAft>
                <a:spcPct val="0"/>
              </a:spcAft>
            </a:pPr>
            <a:r>
              <a:rPr lang="en-AU" sz="2400" b="1" dirty="0" smtClean="0">
                <a:latin typeface="Arial Narrow" pitchFamily="34" charset="0"/>
                <a:ea typeface="Calibri" pitchFamily="34" charset="0"/>
                <a:cs typeface="Times New Roman" pitchFamily="18" charset="0"/>
              </a:rPr>
              <a:t>Impact of the Quality Teacher, Paraprofessional &amp; </a:t>
            </a:r>
          </a:p>
          <a:p>
            <a:pPr lvl="0" algn="ctr" fontAlgn="base">
              <a:spcBef>
                <a:spcPct val="0"/>
              </a:spcBef>
              <a:spcAft>
                <a:spcPct val="0"/>
              </a:spcAft>
            </a:pPr>
            <a:r>
              <a:rPr lang="en-AU" sz="2400" b="1" dirty="0" smtClean="0">
                <a:latin typeface="Arial Narrow" pitchFamily="34" charset="0"/>
                <a:ea typeface="Calibri" pitchFamily="34" charset="0"/>
                <a:cs typeface="Times New Roman" pitchFamily="18" charset="0"/>
              </a:rPr>
              <a:t>Centre for Excellence Initiatives    </a:t>
            </a:r>
          </a:p>
          <a:p>
            <a:pPr lvl="0" algn="r" fontAlgn="base">
              <a:spcBef>
                <a:spcPct val="0"/>
              </a:spcBef>
              <a:spcAft>
                <a:spcPct val="0"/>
              </a:spcAft>
            </a:pPr>
            <a:r>
              <a:rPr lang="en-AU" sz="2000" b="1" i="1" dirty="0" smtClean="0">
                <a:latin typeface="Arial Narrow" pitchFamily="34" charset="0"/>
                <a:ea typeface="Calibri" pitchFamily="34" charset="0"/>
                <a:cs typeface="Times New Roman" pitchFamily="18" charset="0"/>
              </a:rPr>
              <a:t>PWC</a:t>
            </a:r>
            <a:endParaRPr lang="en-AU" sz="2000" i="1" dirty="0" smtClean="0">
              <a:latin typeface="Arial" pitchFamily="34" charset="0"/>
            </a:endParaRPr>
          </a:p>
          <a:p>
            <a:endParaRPr lang="en-AU" sz="2000" dirty="0"/>
          </a:p>
        </p:txBody>
      </p:sp>
      <p:sp>
        <p:nvSpPr>
          <p:cNvPr id="78" name="AutoShape 3"/>
          <p:cNvSpPr>
            <a:spLocks noChangeArrowheads="1"/>
          </p:cNvSpPr>
          <p:nvPr/>
        </p:nvSpPr>
        <p:spPr bwMode="auto">
          <a:xfrm>
            <a:off x="1835696" y="2492896"/>
            <a:ext cx="6840761" cy="792088"/>
          </a:xfrm>
          <a:prstGeom prst="roundRect">
            <a:avLst>
              <a:gd name="adj" fmla="val 16667"/>
            </a:avLst>
          </a:prstGeom>
          <a:solidFill>
            <a:srgbClr val="FBD4B4"/>
          </a:solidFill>
          <a:ln w="28575">
            <a:solidFill>
              <a:srgbClr val="E36C0A"/>
            </a:solidFill>
            <a:round/>
            <a:headEnd/>
            <a:tailEnd/>
          </a:ln>
        </p:spPr>
        <p:txBody>
          <a:bodyPr vert="horz" wrap="square" lIns="91440" tIns="45720" rIns="91440" bIns="45720" numCol="1" anchor="ctr" anchorCtr="0" compatLnSpc="1">
            <a:prstTxWarp prst="textNoShape">
              <a:avLst/>
            </a:prstTxWarp>
          </a:bodyPr>
          <a:lstStyle/>
          <a:p>
            <a:pPr algn="ctr"/>
            <a:r>
              <a:rPr lang="en-AU" sz="2400" b="1" dirty="0" smtClean="0">
                <a:latin typeface="Arial Narrow" pitchFamily="34" charset="0"/>
              </a:rPr>
              <a:t>Impact of Professional Experience Reform Measures</a:t>
            </a:r>
          </a:p>
        </p:txBody>
      </p:sp>
      <p:grpSp>
        <p:nvGrpSpPr>
          <p:cNvPr id="3" name="Group 59"/>
          <p:cNvGrpSpPr/>
          <p:nvPr/>
        </p:nvGrpSpPr>
        <p:grpSpPr>
          <a:xfrm>
            <a:off x="1835696" y="3356992"/>
            <a:ext cx="6840760" cy="720080"/>
            <a:chOff x="1331640" y="3356992"/>
            <a:chExt cx="6624736" cy="720080"/>
          </a:xfrm>
        </p:grpSpPr>
        <p:sp>
          <p:nvSpPr>
            <p:cNvPr id="81" name="AutoShape 3"/>
            <p:cNvSpPr>
              <a:spLocks noChangeArrowheads="1"/>
            </p:cNvSpPr>
            <p:nvPr/>
          </p:nvSpPr>
          <p:spPr bwMode="auto">
            <a:xfrm>
              <a:off x="1331640" y="3356992"/>
              <a:ext cx="6624736" cy="720080"/>
            </a:xfrm>
            <a:prstGeom prst="roundRect">
              <a:avLst>
                <a:gd name="adj" fmla="val 16667"/>
              </a:avLst>
            </a:prstGeom>
            <a:solidFill>
              <a:srgbClr val="B6DDE8"/>
            </a:solidFill>
            <a:ln w="28575">
              <a:solidFill>
                <a:srgbClr val="31849B"/>
              </a:solidFill>
              <a:round/>
              <a:headEnd/>
              <a:tailEnd/>
            </a:ln>
          </p:spPr>
          <p:txBody>
            <a:bodyPr vert="horz" wrap="square" lIns="91440" tIns="45720" rIns="91440" bIns="45720" numCol="1" anchor="ctr" anchorCtr="0" compatLnSpc="1">
              <a:prstTxWarp prst="textNoShape">
                <a:avLst/>
              </a:prstTxWarp>
            </a:bodyPr>
            <a:lstStyle/>
            <a:p>
              <a:endParaRPr lang="en-AU" sz="2000"/>
            </a:p>
          </p:txBody>
        </p:sp>
        <p:sp>
          <p:nvSpPr>
            <p:cNvPr id="82" name="Rectangle 5"/>
            <p:cNvSpPr>
              <a:spLocks noChangeArrowheads="1"/>
            </p:cNvSpPr>
            <p:nvPr/>
          </p:nvSpPr>
          <p:spPr bwMode="auto">
            <a:xfrm>
              <a:off x="2678288" y="3449325"/>
              <a:ext cx="406910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n-AU" sz="2400" b="1"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School External Partnerships       </a:t>
              </a:r>
            </a:p>
          </p:txBody>
        </p:sp>
      </p:grpSp>
      <p:grpSp>
        <p:nvGrpSpPr>
          <p:cNvPr id="4" name="Group 44"/>
          <p:cNvGrpSpPr/>
          <p:nvPr/>
        </p:nvGrpSpPr>
        <p:grpSpPr>
          <a:xfrm>
            <a:off x="1691680" y="4149080"/>
            <a:ext cx="6984776" cy="769251"/>
            <a:chOff x="1272377" y="4186659"/>
            <a:chExt cx="6758247" cy="754509"/>
          </a:xfrm>
        </p:grpSpPr>
        <p:sp>
          <p:nvSpPr>
            <p:cNvPr id="87" name="AutoShape 3"/>
            <p:cNvSpPr>
              <a:spLocks noChangeArrowheads="1"/>
            </p:cNvSpPr>
            <p:nvPr/>
          </p:nvSpPr>
          <p:spPr bwMode="auto">
            <a:xfrm>
              <a:off x="1405888" y="4186659"/>
              <a:ext cx="6624736" cy="754509"/>
            </a:xfrm>
            <a:prstGeom prst="roundRect">
              <a:avLst>
                <a:gd name="adj" fmla="val 16667"/>
              </a:avLst>
            </a:prstGeom>
            <a:solidFill>
              <a:srgbClr val="B6DDE8"/>
            </a:solidFill>
            <a:ln w="28575">
              <a:solidFill>
                <a:srgbClr val="31849B"/>
              </a:solidFill>
              <a:round/>
              <a:headEnd/>
              <a:tailEnd/>
            </a:ln>
          </p:spPr>
          <p:txBody>
            <a:bodyPr vert="horz" wrap="square" lIns="91440" tIns="45720" rIns="91440" bIns="45720" numCol="1" anchor="ctr" anchorCtr="0" compatLnSpc="1">
              <a:prstTxWarp prst="textNoShape">
                <a:avLst/>
              </a:prstTxWarp>
            </a:bodyPr>
            <a:lstStyle/>
            <a:p>
              <a:pPr algn="ctr"/>
              <a:r>
                <a:rPr lang="en-AU" sz="2400" b="1" dirty="0" smtClean="0">
                  <a:latin typeface="Arial Narrow" pitchFamily="34" charset="0"/>
                </a:rPr>
                <a:t>School Staffing, Management &amp; Accountability Initiatives</a:t>
              </a:r>
            </a:p>
          </p:txBody>
        </p:sp>
        <p:sp>
          <p:nvSpPr>
            <p:cNvPr id="88" name="Rectangle 87"/>
            <p:cNvSpPr/>
            <p:nvPr/>
          </p:nvSpPr>
          <p:spPr>
            <a:xfrm>
              <a:off x="1272377" y="4318131"/>
              <a:ext cx="6743263" cy="392442"/>
            </a:xfrm>
            <a:prstGeom prst="rect">
              <a:avLst/>
            </a:prstGeom>
          </p:spPr>
          <p:txBody>
            <a:bodyPr wrap="square" anchor="ctr">
              <a:spAutoFit/>
            </a:bodyPr>
            <a:lstStyle/>
            <a:p>
              <a:pPr lvl="0" algn="ctr" fontAlgn="base">
                <a:spcBef>
                  <a:spcPct val="0"/>
                </a:spcBef>
                <a:spcAft>
                  <a:spcPct val="0"/>
                </a:spcAft>
              </a:pPr>
              <a:endParaRPr kumimoji="0" lang="en-AU" sz="2000" b="0" i="0" u="none" strike="noStrike" cap="none" normalizeH="0" baseline="0" dirty="0" smtClean="0">
                <a:ln>
                  <a:noFill/>
                </a:ln>
                <a:solidFill>
                  <a:schemeClr val="tx1"/>
                </a:solidFill>
                <a:effectLst/>
                <a:latin typeface="Arial Narrow" pitchFamily="34" charset="0"/>
              </a:endParaRPr>
            </a:p>
          </p:txBody>
        </p:sp>
      </p:grpSp>
      <p:grpSp>
        <p:nvGrpSpPr>
          <p:cNvPr id="5" name="Group 68"/>
          <p:cNvGrpSpPr/>
          <p:nvPr/>
        </p:nvGrpSpPr>
        <p:grpSpPr>
          <a:xfrm>
            <a:off x="1835696" y="5013176"/>
            <a:ext cx="6840760" cy="1728192"/>
            <a:chOff x="467545" y="5166296"/>
            <a:chExt cx="7992888" cy="1096178"/>
          </a:xfrm>
        </p:grpSpPr>
        <p:sp>
          <p:nvSpPr>
            <p:cNvPr id="90" name="AutoShape 4"/>
            <p:cNvSpPr>
              <a:spLocks noChangeArrowheads="1"/>
            </p:cNvSpPr>
            <p:nvPr/>
          </p:nvSpPr>
          <p:spPr bwMode="auto">
            <a:xfrm>
              <a:off x="467545" y="5166296"/>
              <a:ext cx="7992888" cy="1096178"/>
            </a:xfrm>
            <a:prstGeom prst="roundRect">
              <a:avLst>
                <a:gd name="adj" fmla="val 16667"/>
              </a:avLst>
            </a:prstGeom>
            <a:solidFill>
              <a:srgbClr val="A9D7BE"/>
            </a:solidFill>
            <a:ln w="28575">
              <a:solidFill>
                <a:srgbClr val="339966"/>
              </a:solidFill>
              <a:round/>
              <a:headEnd/>
              <a:tailEnd/>
            </a:ln>
          </p:spPr>
          <p:txBody>
            <a:bodyPr vert="horz" wrap="square" lIns="91440" tIns="45720" rIns="91440" bIns="45720" numCol="1" anchor="ctr" anchorCtr="0" compatLnSpc="1">
              <a:prstTxWarp prst="textNoShape">
                <a:avLst/>
              </a:prstTxWarp>
            </a:bodyPr>
            <a:lstStyle/>
            <a:p>
              <a:pPr lvl="0" algn="ctr"/>
              <a:endParaRPr lang="en-AU" sz="2400" b="1" dirty="0" smtClean="0">
                <a:latin typeface="Arial Narrow" pitchFamily="34" charset="0"/>
                <a:ea typeface="Calibri" pitchFamily="34" charset="0"/>
                <a:cs typeface="Times New Roman" pitchFamily="18" charset="0"/>
              </a:endParaRPr>
            </a:p>
            <a:p>
              <a:pPr lvl="0" algn="ctr"/>
              <a:r>
                <a:rPr lang="en-AU" sz="2400" b="1" dirty="0" smtClean="0">
                  <a:latin typeface="Arial Narrow" pitchFamily="34" charset="0"/>
                  <a:ea typeface="Calibri" pitchFamily="34" charset="0"/>
                  <a:cs typeface="Times New Roman" pitchFamily="18" charset="0"/>
                </a:rPr>
                <a:t>Take-up and Sustainability of New Literacy &amp; Numeracy Practices in NSW Schools  </a:t>
              </a:r>
            </a:p>
            <a:p>
              <a:pPr lvl="0" algn="ctr"/>
              <a:endParaRPr lang="en-AU" sz="2000" b="1" dirty="0" smtClean="0">
                <a:latin typeface="Arial Narrow" pitchFamily="34" charset="0"/>
                <a:ea typeface="Calibri" pitchFamily="34" charset="0"/>
                <a:cs typeface="Times New Roman" pitchFamily="18" charset="0"/>
              </a:endParaRPr>
            </a:p>
            <a:p>
              <a:pPr lvl="0" algn="ctr"/>
              <a:r>
                <a:rPr lang="en-AU" sz="2000" b="1" dirty="0" smtClean="0">
                  <a:latin typeface="Arial Narrow" pitchFamily="34" charset="0"/>
                  <a:ea typeface="Calibri" pitchFamily="34" charset="0"/>
                  <a:cs typeface="Times New Roman" pitchFamily="18" charset="0"/>
                </a:rPr>
                <a:t>  </a:t>
              </a:r>
            </a:p>
            <a:p>
              <a:pPr lvl="0"/>
              <a:r>
                <a:rPr lang="en-AU" sz="2000" b="1" i="1" dirty="0" smtClean="0">
                  <a:latin typeface="Arial Narrow" pitchFamily="34" charset="0"/>
                  <a:ea typeface="Calibri" pitchFamily="34" charset="0"/>
                  <a:cs typeface="Times New Roman" pitchFamily="18" charset="0"/>
                </a:rPr>
                <a:t>				</a:t>
              </a:r>
              <a:endParaRPr lang="en-AU" sz="2000" i="1" dirty="0" smtClean="0">
                <a:latin typeface="Arial" pitchFamily="34" charset="0"/>
              </a:endParaRPr>
            </a:p>
          </p:txBody>
        </p:sp>
        <p:sp>
          <p:nvSpPr>
            <p:cNvPr id="91" name="Rectangle 6"/>
            <p:cNvSpPr>
              <a:spLocks noChangeArrowheads="1"/>
            </p:cNvSpPr>
            <p:nvPr/>
          </p:nvSpPr>
          <p:spPr bwMode="auto">
            <a:xfrm>
              <a:off x="611560" y="5409085"/>
              <a:ext cx="7776864" cy="2900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endParaRPr kumimoji="0" lang="en-AU" sz="2000" b="0" i="1" u="none" strike="noStrike" cap="none" normalizeH="0" baseline="0" dirty="0" smtClean="0">
                <a:ln>
                  <a:noFill/>
                </a:ln>
                <a:solidFill>
                  <a:schemeClr val="tx1"/>
                </a:solidFill>
                <a:effectLst/>
                <a:latin typeface="Arial" pitchFamily="34" charset="0"/>
              </a:endParaRPr>
            </a:p>
          </p:txBody>
        </p:sp>
      </p:grpSp>
      <p:sp>
        <p:nvSpPr>
          <p:cNvPr id="23" name="AutoShape 3"/>
          <p:cNvSpPr>
            <a:spLocks noChangeArrowheads="1"/>
          </p:cNvSpPr>
          <p:nvPr/>
        </p:nvSpPr>
        <p:spPr bwMode="auto">
          <a:xfrm>
            <a:off x="323528" y="1484784"/>
            <a:ext cx="1440160" cy="1656184"/>
          </a:xfrm>
          <a:prstGeom prst="roundRect">
            <a:avLst>
              <a:gd name="adj" fmla="val 16667"/>
            </a:avLst>
          </a:prstGeom>
          <a:gradFill rotWithShape="0">
            <a:gsLst>
              <a:gs pos="0">
                <a:srgbClr val="E85C06"/>
              </a:gs>
              <a:gs pos="100000">
                <a:srgbClr val="E85C06">
                  <a:gamma/>
                  <a:tint val="20000"/>
                  <a:invGamma/>
                </a:srgbClr>
              </a:gs>
            </a:gsLst>
            <a:lin ang="2700000" scaled="1"/>
          </a:gradFill>
          <a:ln w="38100">
            <a:round/>
            <a:headEnd/>
            <a:tailEnd/>
          </a:ln>
          <a:effectLst/>
          <a:scene3d>
            <a:camera prst="legacyObliqueTopLeft"/>
            <a:lightRig rig="legacyFlat3" dir="t"/>
          </a:scene3d>
          <a:sp3d extrusionH="430200" prstMaterial="legacyMatte">
            <a:bevelT w="13500" h="13500" prst="angle"/>
            <a:bevelB w="13500" h="13500" prst="angle"/>
            <a:extrusionClr>
              <a:srgbClr val="E85C06"/>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AU" sz="800" b="1" i="0" u="none" strike="noStrike" cap="none" normalizeH="0" baseline="0" dirty="0" smtClean="0">
              <a:ln>
                <a:noFill/>
              </a:ln>
              <a:solidFill>
                <a:srgbClr val="215868"/>
              </a:solidFill>
              <a:effectLst/>
              <a:latin typeface="Arial Narrow"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dirty="0" smtClean="0">
                <a:ln>
                  <a:noFill/>
                </a:ln>
                <a:solidFill>
                  <a:srgbClr val="215868"/>
                </a:solidFill>
                <a:effectLst/>
                <a:latin typeface="Arial Narrow" pitchFamily="34" charset="0"/>
                <a:cs typeface="Arial" pitchFamily="34" charset="0"/>
              </a:rPr>
              <a:t>Teacher Quality </a:t>
            </a:r>
            <a:endParaRPr kumimoji="0" lang="en-US" sz="2000" b="1" i="0" u="none" strike="noStrike" cap="none" normalizeH="0" baseline="0" dirty="0" smtClean="0">
              <a:ln>
                <a:noFill/>
              </a:ln>
              <a:solidFill>
                <a:schemeClr val="tx1"/>
              </a:solidFill>
              <a:effectLst/>
              <a:latin typeface="Arial Narrow" pitchFamily="34" charset="0"/>
              <a:cs typeface="Arial" pitchFamily="34" charset="0"/>
            </a:endParaRPr>
          </a:p>
        </p:txBody>
      </p:sp>
      <p:sp>
        <p:nvSpPr>
          <p:cNvPr id="24" name="AutoShape 2"/>
          <p:cNvSpPr>
            <a:spLocks noChangeArrowheads="1"/>
          </p:cNvSpPr>
          <p:nvPr/>
        </p:nvSpPr>
        <p:spPr bwMode="auto">
          <a:xfrm>
            <a:off x="323528" y="5229200"/>
            <a:ext cx="1440160" cy="1512168"/>
          </a:xfrm>
          <a:prstGeom prst="roundRect">
            <a:avLst>
              <a:gd name="adj" fmla="val 16667"/>
            </a:avLst>
          </a:prstGeom>
          <a:gradFill rotWithShape="0">
            <a:gsLst>
              <a:gs pos="0">
                <a:srgbClr val="00CC99">
                  <a:gamma/>
                  <a:tint val="20000"/>
                  <a:invGamma/>
                </a:srgbClr>
              </a:gs>
              <a:gs pos="100000">
                <a:srgbClr val="00CC99"/>
              </a:gs>
            </a:gsLst>
            <a:lin ang="2700000" scaled="1"/>
          </a:gradFill>
          <a:ln w="38100">
            <a:round/>
            <a:headEnd/>
            <a:tailEnd/>
          </a:ln>
          <a:effectLst/>
          <a:scene3d>
            <a:camera prst="legacyObliqueTopLeft"/>
            <a:lightRig rig="legacyFlat3" dir="t"/>
          </a:scene3d>
          <a:sp3d extrusionH="430200" prstMaterial="legacyMatte">
            <a:bevelT w="13500" h="13500" prst="angle"/>
            <a:bevelB w="13500" h="13500" prst="angle"/>
            <a:extrusionClr>
              <a:srgbClr val="00CC99"/>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AU" b="1" i="0" u="none" strike="noStrike" cap="none" normalizeH="0" baseline="0" dirty="0" smtClean="0">
                <a:ln>
                  <a:noFill/>
                </a:ln>
                <a:solidFill>
                  <a:srgbClr val="215868"/>
                </a:solidFill>
                <a:effectLst/>
                <a:latin typeface="Arial Narrow" pitchFamily="34" charset="0"/>
              </a:rPr>
              <a:t>Literacy and Numeracy </a:t>
            </a:r>
            <a:endParaRPr kumimoji="0" lang="en-US" b="0" i="0" u="none" strike="noStrike" cap="none" normalizeH="0" baseline="0" dirty="0" smtClean="0">
              <a:ln>
                <a:noFill/>
              </a:ln>
              <a:solidFill>
                <a:schemeClr val="tx1"/>
              </a:solidFill>
              <a:effectLst/>
              <a:latin typeface="Arial Narrow" pitchFamily="34" charset="0"/>
            </a:endParaRPr>
          </a:p>
        </p:txBody>
      </p:sp>
      <p:sp>
        <p:nvSpPr>
          <p:cNvPr id="25" name="AutoShape 2"/>
          <p:cNvSpPr>
            <a:spLocks noChangeArrowheads="1"/>
          </p:cNvSpPr>
          <p:nvPr/>
        </p:nvSpPr>
        <p:spPr bwMode="auto">
          <a:xfrm>
            <a:off x="251520" y="3429000"/>
            <a:ext cx="1512168" cy="1584176"/>
          </a:xfrm>
          <a:prstGeom prst="roundRect">
            <a:avLst>
              <a:gd name="adj" fmla="val 16667"/>
            </a:avLst>
          </a:prstGeom>
          <a:gradFill rotWithShape="0">
            <a:gsLst>
              <a:gs pos="0">
                <a:srgbClr val="1B9FB1">
                  <a:gamma/>
                  <a:tint val="20000"/>
                  <a:invGamma/>
                </a:srgbClr>
              </a:gs>
              <a:gs pos="100000">
                <a:srgbClr val="1B9FB1"/>
              </a:gs>
            </a:gsLst>
            <a:lin ang="2700000" scaled="1"/>
          </a:gradFill>
          <a:ln w="38100">
            <a:round/>
            <a:headEnd/>
            <a:tailEnd/>
          </a:ln>
          <a:effectLst/>
          <a:scene3d>
            <a:camera prst="legacyObliqueTopLeft"/>
            <a:lightRig rig="legacyFlat3" dir="t"/>
          </a:scene3d>
          <a:sp3d extrusionH="430200" prstMaterial="legacyMatte">
            <a:bevelT w="13500" h="13500" prst="angle"/>
            <a:bevelB w="13500" h="13500" prst="angle"/>
            <a:extrusionClr>
              <a:srgbClr val="1B9FB1"/>
            </a:extrusionClr>
          </a:sp3d>
        </p:spPr>
        <p:txBody>
          <a:bodyPr vert="horz" wrap="square" lIns="91440" tIns="45720" rIns="91440" bIns="45720" numCol="1" anchor="t"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AU" sz="200" b="1" i="0" u="none" strike="noStrike" cap="none" normalizeH="0" baseline="0" dirty="0" smtClean="0">
              <a:ln>
                <a:noFill/>
              </a:ln>
              <a:solidFill>
                <a:srgbClr val="215868"/>
              </a:solidFill>
              <a:effectLst/>
              <a:latin typeface="Arial Narrow"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AU" sz="2000" b="1" i="0" u="none" strike="noStrike" cap="none" normalizeH="0" baseline="0" dirty="0" smtClean="0">
                <a:ln>
                  <a:noFill/>
                </a:ln>
                <a:solidFill>
                  <a:srgbClr val="215868"/>
                </a:solidFill>
                <a:effectLst/>
                <a:latin typeface="Arial Narrow" pitchFamily="34" charset="0"/>
                <a:cs typeface="Arial" pitchFamily="34" charset="0"/>
              </a:rPr>
              <a:t>Low SES School </a:t>
            </a:r>
            <a:r>
              <a:rPr kumimoji="0" lang="en-AU" sz="1700" b="1" i="0" u="none" strike="noStrike" cap="none" normalizeH="0" baseline="0" dirty="0" smtClean="0">
                <a:ln>
                  <a:noFill/>
                </a:ln>
                <a:solidFill>
                  <a:srgbClr val="215868"/>
                </a:solidFill>
                <a:effectLst/>
                <a:latin typeface="Arial Narrow" pitchFamily="34" charset="0"/>
                <a:cs typeface="Arial" pitchFamily="34" charset="0"/>
              </a:rPr>
              <a:t>Communities</a:t>
            </a:r>
            <a:r>
              <a:rPr kumimoji="0" lang="en-AU" sz="2000" b="1" i="0" u="none" strike="noStrike" cap="none" normalizeH="0" baseline="0" dirty="0" smtClean="0">
                <a:ln>
                  <a:noFill/>
                </a:ln>
                <a:solidFill>
                  <a:schemeClr val="tx1"/>
                </a:solidFill>
                <a:effectLst/>
                <a:latin typeface="Arial Narrow" pitchFamily="34" charset="0"/>
                <a:cs typeface="Arial" pitchFamily="34" charset="0"/>
              </a:rPr>
              <a:t> </a:t>
            </a:r>
            <a:endParaRPr kumimoji="0" lang="en-US" sz="2000" b="0" i="0" u="none" strike="noStrike" cap="none" normalizeH="0" baseline="0" dirty="0" smtClean="0">
              <a:ln>
                <a:noFill/>
              </a:ln>
              <a:solidFill>
                <a:schemeClr val="tx1"/>
              </a:solidFill>
              <a:effectLst/>
              <a:latin typeface="Arial Narrow" pitchFamily="34" charset="0"/>
              <a:cs typeface="Arial"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5076056" y="6021288"/>
            <a:ext cx="3096344" cy="648072"/>
          </a:xfrm>
          <a:prstGeom prst="rect">
            <a:avLst/>
          </a:prstGeom>
          <a:noFill/>
          <a:ln w="9525">
            <a:noFill/>
            <a:miter lim="800000"/>
            <a:headEnd/>
            <a:tailEnd/>
          </a:ln>
        </p:spPr>
      </p:pic>
      <p:sp>
        <p:nvSpPr>
          <p:cNvPr id="26" name="Slide Number Placeholder 25"/>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3</a:t>
            </a:fld>
            <a:endParaRPr lang="en-AU"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29988"/>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p:txBody>
      </p:sp>
      <p:sp>
        <p:nvSpPr>
          <p:cNvPr id="9" name="Title 1"/>
          <p:cNvSpPr txBox="1">
            <a:spLocks/>
          </p:cNvSpPr>
          <p:nvPr/>
        </p:nvSpPr>
        <p:spPr>
          <a:xfrm>
            <a:off x="0" y="2564904"/>
            <a:ext cx="8712968" cy="1728192"/>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0" y="980729"/>
            <a:ext cx="9144000" cy="5878532"/>
          </a:xfrm>
          <a:prstGeom prst="rect">
            <a:avLst/>
          </a:prstGeom>
        </p:spPr>
        <p:txBody>
          <a:bodyPr wrap="square">
            <a:spAutoFit/>
          </a:bodyPr>
          <a:lstStyle/>
          <a:p>
            <a:pPr lvl="0" eaLnBrk="0" fontAlgn="base" hangingPunct="0">
              <a:spcBef>
                <a:spcPct val="0"/>
              </a:spcBef>
              <a:spcAft>
                <a:spcPct val="0"/>
              </a:spcAft>
              <a:tabLst>
                <a:tab pos="2743200" algn="ctr"/>
                <a:tab pos="5486400" algn="r"/>
              </a:tabLst>
            </a:pPr>
            <a:endParaRPr lang="en-US" sz="3200" dirty="0" smtClean="0">
              <a:solidFill>
                <a:srgbClr val="00979F"/>
              </a:solidFill>
              <a:latin typeface="Arial Bold" charset="0"/>
            </a:endParaRPr>
          </a:p>
          <a:p>
            <a:pPr eaLnBrk="0" fontAlgn="base" hangingPunct="0">
              <a:spcBef>
                <a:spcPct val="0"/>
              </a:spcBef>
              <a:spcAft>
                <a:spcPct val="0"/>
              </a:spcAft>
              <a:tabLst>
                <a:tab pos="2743200" algn="ctr"/>
                <a:tab pos="5486400" algn="r"/>
              </a:tabLst>
            </a:pPr>
            <a:r>
              <a:rPr lang="en-US" sz="3000" dirty="0" smtClean="0">
                <a:solidFill>
                  <a:srgbClr val="00979F"/>
                </a:solidFill>
                <a:latin typeface="Arial Bold" charset="0"/>
              </a:rPr>
              <a:t>National Partnership on Literacy and Numeracy</a:t>
            </a:r>
          </a:p>
          <a:p>
            <a:pPr lvl="0" eaLnBrk="0" fontAlgn="base" hangingPunct="0">
              <a:spcBef>
                <a:spcPct val="0"/>
              </a:spcBef>
              <a:spcAft>
                <a:spcPct val="0"/>
              </a:spcAft>
              <a:tabLst>
                <a:tab pos="2743200" algn="ctr"/>
                <a:tab pos="5486400" algn="r"/>
              </a:tabLst>
            </a:pPr>
            <a:endParaRPr lang="en-AU" sz="800" dirty="0" smtClean="0">
              <a:latin typeface="Arial" pitchFamily="34" charset="0"/>
            </a:endParaRPr>
          </a:p>
          <a:p>
            <a:pPr marL="263525" indent="-263525" eaLnBrk="0" fontAlgn="base" hangingPunct="0">
              <a:spcBef>
                <a:spcPct val="0"/>
              </a:spcBef>
              <a:spcAft>
                <a:spcPct val="0"/>
              </a:spcAft>
              <a:tabLst>
                <a:tab pos="2743200" algn="ctr"/>
                <a:tab pos="5486400" algn="r"/>
              </a:tabLst>
              <a:defRPr/>
            </a:pPr>
            <a:endParaRPr lang="en-US" sz="30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tabLst>
                <a:tab pos="2743200" algn="ctr"/>
                <a:tab pos="5486400" algn="r"/>
              </a:tabLst>
              <a:defRPr/>
            </a:pPr>
            <a:r>
              <a:rPr lang="en-US" sz="2400" dirty="0" smtClean="0">
                <a:latin typeface="Arial" pitchFamily="34" charset="0"/>
                <a:ea typeface="Times New Roman" pitchFamily="18" charset="0"/>
                <a:cs typeface="Arial" pitchFamily="34" charset="0"/>
              </a:rPr>
              <a:t>Methods:</a:t>
            </a:r>
          </a:p>
          <a:p>
            <a:pPr marL="263525" indent="-263525" eaLnBrk="0" fontAlgn="base" hangingPunct="0">
              <a:spcBef>
                <a:spcPct val="0"/>
              </a:spcBef>
              <a:spcAft>
                <a:spcPct val="0"/>
              </a:spcAft>
              <a:tabLst>
                <a:tab pos="2743200" algn="ctr"/>
                <a:tab pos="5486400" algn="r"/>
              </a:tabLst>
              <a:defRPr/>
            </a:pPr>
            <a:endParaRPr lang="en-US"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r>
              <a:rPr lang="en-US" sz="2400" dirty="0" smtClean="0">
                <a:latin typeface="Arial" pitchFamily="34" charset="0"/>
                <a:ea typeface="Times New Roman" pitchFamily="18" charset="0"/>
                <a:cs typeface="Arial" pitchFamily="34" charset="0"/>
              </a:rPr>
              <a:t>Effective and evidenced-based teaching of literacy and numeracy</a:t>
            </a: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r>
              <a:rPr lang="en-US" sz="2400" dirty="0" smtClean="0">
                <a:latin typeface="Arial" pitchFamily="34" charset="0"/>
                <a:ea typeface="Times New Roman" pitchFamily="18" charset="0"/>
                <a:cs typeface="Arial" pitchFamily="34" charset="0"/>
              </a:rPr>
              <a:t>Strong school leadership and whole school engagement with literacy and numeracy</a:t>
            </a:r>
          </a:p>
          <a:p>
            <a:pPr marL="263525" indent="-263525" eaLnBrk="0" fontAlgn="base" hangingPunct="0">
              <a:spcBef>
                <a:spcPct val="0"/>
              </a:spcBef>
              <a:spcAft>
                <a:spcPct val="0"/>
              </a:spcAft>
              <a:buFont typeface="Arial" pitchFamily="34" charset="0"/>
              <a:buChar char="•"/>
              <a:tabLst>
                <a:tab pos="2743200" algn="ctr"/>
                <a:tab pos="5486400" algn="r"/>
              </a:tabLst>
              <a:defRPr/>
            </a:pPr>
            <a:endParaRPr lang="en-AU" sz="2400" dirty="0" smtClean="0">
              <a:latin typeface="Arial" pitchFamily="34" charset="0"/>
              <a:ea typeface="Times New Roman" pitchFamily="18" charset="0"/>
              <a:cs typeface="Arial" pitchFamily="34" charset="0"/>
            </a:endParaRPr>
          </a:p>
          <a:p>
            <a:pPr marL="263525" indent="-263525" eaLnBrk="0" fontAlgn="base" hangingPunct="0">
              <a:spcBef>
                <a:spcPct val="0"/>
              </a:spcBef>
              <a:spcAft>
                <a:spcPct val="0"/>
              </a:spcAft>
              <a:buFont typeface="Arial" pitchFamily="34" charset="0"/>
              <a:buChar char="•"/>
              <a:tabLst>
                <a:tab pos="2743200" algn="ctr"/>
                <a:tab pos="5486400" algn="r"/>
              </a:tabLst>
              <a:defRPr/>
            </a:pPr>
            <a:r>
              <a:rPr lang="en-US" sz="2400" dirty="0" smtClean="0">
                <a:latin typeface="Arial" pitchFamily="34" charset="0"/>
                <a:ea typeface="Times New Roman" pitchFamily="18" charset="0"/>
                <a:cs typeface="Arial" pitchFamily="34" charset="0"/>
              </a:rPr>
              <a:t>Monitoring student and school literacy and numeracy performance to identify where support is needed </a:t>
            </a:r>
          </a:p>
          <a:p>
            <a:pPr marL="263525" eaLnBrk="0" fontAlgn="base" hangingPunct="0">
              <a:spcBef>
                <a:spcPct val="0"/>
              </a:spcBef>
              <a:spcAft>
                <a:spcPct val="0"/>
              </a:spcAft>
              <a:tabLst>
                <a:tab pos="2743200" algn="ctr"/>
                <a:tab pos="5486400" algn="r"/>
              </a:tabLst>
              <a:defRPr/>
            </a:pPr>
            <a:endParaRPr lang="en-US" sz="3600" dirty="0" smtClean="0">
              <a:latin typeface="Arial Narrow" pitchFamily="34" charset="0"/>
              <a:ea typeface="Times New Roman" pitchFamily="18" charset="0"/>
              <a:cs typeface="Arial" pitchFamily="34" charset="0"/>
            </a:endParaRP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dirty="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4</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29988"/>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p:txBody>
      </p:sp>
      <p:sp>
        <p:nvSpPr>
          <p:cNvPr id="9" name="Title 1"/>
          <p:cNvSpPr txBox="1">
            <a:spLocks/>
          </p:cNvSpPr>
          <p:nvPr/>
        </p:nvSpPr>
        <p:spPr>
          <a:xfrm>
            <a:off x="0" y="2564904"/>
            <a:ext cx="8712968" cy="1728192"/>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0" y="980729"/>
            <a:ext cx="8892480" cy="4247317"/>
          </a:xfrm>
          <a:prstGeom prst="rect">
            <a:avLst/>
          </a:prstGeom>
        </p:spPr>
        <p:txBody>
          <a:bodyPr wrap="square">
            <a:spAutoFit/>
          </a:bodyPr>
          <a:lstStyle/>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3000" dirty="0" smtClean="0">
                <a:solidFill>
                  <a:srgbClr val="00979F"/>
                </a:solidFill>
                <a:latin typeface="Arial Bold" charset="0"/>
              </a:rPr>
              <a:t>National Partnership on Literacy and Numeracy</a:t>
            </a: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r>
              <a:rPr lang="en-US" sz="3000" dirty="0" smtClean="0">
                <a:latin typeface="Arial" pitchFamily="34" charset="0"/>
                <a:ea typeface="Times New Roman" pitchFamily="18" charset="0"/>
                <a:cs typeface="Arial" pitchFamily="34" charset="0"/>
              </a:rPr>
              <a:t>Aim - sustainable improvements in the reading and numeracy achievement of students in select schools</a:t>
            </a:r>
          </a:p>
          <a:p>
            <a:pPr lvl="0" eaLnBrk="0" fontAlgn="base" hangingPunct="0">
              <a:spcBef>
                <a:spcPct val="0"/>
              </a:spcBef>
              <a:spcAft>
                <a:spcPct val="0"/>
              </a:spcAft>
              <a:tabLst>
                <a:tab pos="2743200" algn="ctr"/>
                <a:tab pos="5486400" algn="r"/>
              </a:tabLst>
            </a:pPr>
            <a:endParaRPr lang="en-US" sz="3000" dirty="0" smtClean="0">
              <a:latin typeface="Arial" pitchFamily="34" charset="0"/>
              <a:ea typeface="Times New Roman" pitchFamily="18" charset="0"/>
              <a:cs typeface="Arial" pitchFamily="34" charset="0"/>
            </a:endParaRP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dirty="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5</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29988"/>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p:txBody>
      </p:sp>
      <p:sp>
        <p:nvSpPr>
          <p:cNvPr id="9" name="Title 1"/>
          <p:cNvSpPr txBox="1">
            <a:spLocks/>
          </p:cNvSpPr>
          <p:nvPr/>
        </p:nvSpPr>
        <p:spPr>
          <a:xfrm>
            <a:off x="0" y="2564904"/>
            <a:ext cx="8712968" cy="1728192"/>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0" y="980729"/>
            <a:ext cx="8892480" cy="4247317"/>
          </a:xfrm>
          <a:prstGeom prst="rect">
            <a:avLst/>
          </a:prstGeom>
        </p:spPr>
        <p:txBody>
          <a:bodyPr wrap="square">
            <a:spAutoFit/>
          </a:bodyPr>
          <a:lstStyle/>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3000" dirty="0" smtClean="0">
                <a:solidFill>
                  <a:srgbClr val="00979F"/>
                </a:solidFill>
                <a:latin typeface="Arial Bold" charset="0"/>
              </a:rPr>
              <a:t>National Partnership on Literacy and Numeracy</a:t>
            </a: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r>
              <a:rPr lang="en-US" sz="3000" dirty="0" smtClean="0">
                <a:latin typeface="Arial" pitchFamily="34" charset="0"/>
                <a:ea typeface="Times New Roman" pitchFamily="18" charset="0"/>
                <a:cs typeface="Arial" pitchFamily="34" charset="0"/>
              </a:rPr>
              <a:t>Model - Commonwealth proposed the policy for improvement and a hybrid delivery model where state jurisdictions and school systems are the agents of practice improvements</a:t>
            </a: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dirty="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6</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485837"/>
            <a:ext cx="914400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3000" dirty="0" smtClean="0">
                <a:solidFill>
                  <a:srgbClr val="00979F"/>
                </a:solidFill>
                <a:latin typeface="Arial Bold" charset="0"/>
              </a:rPr>
              <a:t>Implementation of NP on Literacy and Numeracy</a:t>
            </a:r>
            <a:endParaRPr kumimoji="0" lang="en-AU" sz="3000" b="0" i="0" u="none" strike="noStrike" cap="none" normalizeH="0" baseline="0" dirty="0" smtClean="0">
              <a:ln>
                <a:noFill/>
              </a:ln>
              <a:solidFill>
                <a:schemeClr val="tx1"/>
              </a:solidFill>
              <a:effectLst/>
              <a:latin typeface="Arial" pitchFamily="34" charset="0"/>
            </a:endParaRPr>
          </a:p>
        </p:txBody>
      </p:sp>
      <p:sp>
        <p:nvSpPr>
          <p:cNvPr id="9" name="Title 1"/>
          <p:cNvSpPr txBox="1">
            <a:spLocks/>
          </p:cNvSpPr>
          <p:nvPr/>
        </p:nvSpPr>
        <p:spPr>
          <a:xfrm>
            <a:off x="179512" y="1412776"/>
            <a:ext cx="8712968" cy="2880320"/>
          </a:xfrm>
          <a:prstGeom prst="rect">
            <a:avLst/>
          </a:prstGeom>
        </p:spPr>
        <p:txBody>
          <a:bodyPr vert="horz" lIns="91440" tIns="45720" rIns="91440" bIns="45720" rtlCol="0" anchor="ctr">
            <a:normAutofit/>
          </a:bodyPr>
          <a:lstStyle/>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defRPr/>
            </a:pPr>
            <a:endParaRPr kumimoji="0" lang="en-AU" sz="2800" b="1" i="1" u="none" strike="noStrike" kern="1200" cap="none" spc="0" normalizeH="0" baseline="0" noProof="0" dirty="0" smtClean="0">
              <a:ln>
                <a:noFill/>
              </a:ln>
              <a:solidFill>
                <a:srgbClr val="00979F"/>
              </a:solidFill>
              <a:effectLst/>
              <a:uLnTx/>
              <a:uFillTx/>
              <a:latin typeface="Arial" pitchFamily="34" charset="0"/>
              <a:ea typeface="+mj-ea"/>
              <a:cs typeface="+mj-cs"/>
            </a:endParaRPr>
          </a:p>
        </p:txBody>
      </p:sp>
      <p:sp>
        <p:nvSpPr>
          <p:cNvPr id="11" name="Rectangle 10"/>
          <p:cNvSpPr/>
          <p:nvPr/>
        </p:nvSpPr>
        <p:spPr>
          <a:xfrm>
            <a:off x="251520" y="1556792"/>
            <a:ext cx="8640960" cy="4678204"/>
          </a:xfrm>
          <a:prstGeom prst="rect">
            <a:avLst/>
          </a:prstGeom>
        </p:spPr>
        <p:txBody>
          <a:bodyPr wrap="square">
            <a:spAutoFit/>
          </a:bodyPr>
          <a:lstStyle/>
          <a:p>
            <a:pPr marL="0" lvl="1"/>
            <a:endParaRPr lang="en-US" sz="2800" dirty="0" smtClean="0">
              <a:latin typeface="Arial" pitchFamily="34" charset="0"/>
              <a:cs typeface="Arial" pitchFamily="34" charset="0"/>
            </a:endParaRPr>
          </a:p>
          <a:p>
            <a:pPr marL="0" lvl="1"/>
            <a:endParaRPr lang="en-US" sz="3000" dirty="0" smtClean="0">
              <a:latin typeface="Arial" pitchFamily="34" charset="0"/>
              <a:cs typeface="Arial" pitchFamily="34" charset="0"/>
            </a:endParaRPr>
          </a:p>
          <a:p>
            <a:pPr marL="0" lvl="1"/>
            <a:endParaRPr lang="en-US" sz="3000" dirty="0" smtClean="0">
              <a:latin typeface="Arial" pitchFamily="34" charset="0"/>
              <a:cs typeface="Arial" pitchFamily="34" charset="0"/>
            </a:endParaRPr>
          </a:p>
          <a:p>
            <a:pPr marL="0" lvl="1"/>
            <a:endParaRPr lang="en-US" sz="3000" dirty="0" smtClean="0">
              <a:latin typeface="Arial" pitchFamily="34" charset="0"/>
              <a:cs typeface="Arial" pitchFamily="34" charset="0"/>
            </a:endParaRPr>
          </a:p>
          <a:p>
            <a:pPr marL="0" lvl="1">
              <a:buFont typeface="Arial" pitchFamily="34" charset="0"/>
              <a:buChar char="•"/>
            </a:pPr>
            <a:r>
              <a:rPr lang="en-US" sz="3000" dirty="0" smtClean="0">
                <a:latin typeface="Arial" pitchFamily="34" charset="0"/>
                <a:cs typeface="Arial" pitchFamily="34" charset="0"/>
              </a:rPr>
              <a:t>Teaching support in 147 schools</a:t>
            </a:r>
          </a:p>
          <a:p>
            <a:pPr marL="0" lvl="1"/>
            <a:endParaRPr lang="en-US" sz="3000" dirty="0" smtClean="0">
              <a:latin typeface="Arial" pitchFamily="34" charset="0"/>
              <a:cs typeface="Arial" pitchFamily="34" charset="0"/>
            </a:endParaRPr>
          </a:p>
          <a:p>
            <a:pPr marL="0" lvl="1">
              <a:buFont typeface="Arial" pitchFamily="34" charset="0"/>
              <a:buChar char="•"/>
            </a:pPr>
            <a:r>
              <a:rPr lang="en-US" sz="3000" dirty="0" smtClean="0">
                <a:latin typeface="Arial" pitchFamily="34" charset="0"/>
                <a:cs typeface="Arial" pitchFamily="34" charset="0"/>
              </a:rPr>
              <a:t>Seeking to achieve improvement targets for students in reading or numeracy, particularly for Years 3-6</a:t>
            </a:r>
          </a:p>
          <a:p>
            <a:endParaRPr lang="en-US" sz="3000" dirty="0" smtClean="0">
              <a:latin typeface="Arial" pitchFamily="34" charset="0"/>
              <a:ea typeface="Times New Roman" pitchFamily="18" charset="0"/>
              <a:cs typeface="Arial" pitchFamily="34" charset="0"/>
            </a:endParaRP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7</a:t>
            </a:fld>
            <a:endParaRPr lang="en-AU"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3"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562509"/>
            <a:ext cx="9144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endParaRPr lang="en-US" sz="3000" dirty="0" smtClean="0">
              <a:solidFill>
                <a:srgbClr val="00979F"/>
              </a:solidFill>
              <a:latin typeface="Arial Bold" charset="0"/>
            </a:endParaRPr>
          </a:p>
          <a:p>
            <a:pPr lvl="0" eaLnBrk="0" fontAlgn="base" hangingPunct="0">
              <a:spcBef>
                <a:spcPct val="0"/>
              </a:spcBef>
              <a:spcAft>
                <a:spcPct val="0"/>
              </a:spcAft>
              <a:tabLst>
                <a:tab pos="2743200" algn="ctr"/>
                <a:tab pos="5486400" algn="r"/>
              </a:tabLst>
            </a:pPr>
            <a:r>
              <a:rPr lang="en-US" sz="3000" dirty="0" smtClean="0">
                <a:solidFill>
                  <a:srgbClr val="00979F"/>
                </a:solidFill>
                <a:latin typeface="Arial Bold" charset="0"/>
              </a:rPr>
              <a:t>Implementation of NP on Literacy and Numeracy</a:t>
            </a:r>
            <a:endParaRPr kumimoji="0" lang="en-AU" sz="3000" b="0" i="0" u="none" strike="noStrike" cap="none" normalizeH="0" baseline="0" dirty="0" smtClean="0">
              <a:ln>
                <a:noFill/>
              </a:ln>
              <a:solidFill>
                <a:schemeClr val="tx1"/>
              </a:solidFill>
              <a:effectLst/>
              <a:latin typeface="Arial" pitchFamily="34" charset="0"/>
            </a:endParaRPr>
          </a:p>
        </p:txBody>
      </p:sp>
      <p:sp>
        <p:nvSpPr>
          <p:cNvPr id="11" name="Rectangle 10"/>
          <p:cNvSpPr/>
          <p:nvPr/>
        </p:nvSpPr>
        <p:spPr>
          <a:xfrm>
            <a:off x="251520" y="1556792"/>
            <a:ext cx="8640960" cy="4678204"/>
          </a:xfrm>
          <a:prstGeom prst="rect">
            <a:avLst/>
          </a:prstGeom>
        </p:spPr>
        <p:txBody>
          <a:bodyPr wrap="square">
            <a:spAutoFit/>
          </a:bodyPr>
          <a:lstStyle/>
          <a:p>
            <a:pPr marL="0" lvl="1"/>
            <a:endParaRPr lang="en-US" sz="2800" dirty="0" smtClean="0">
              <a:latin typeface="Arial" pitchFamily="34" charset="0"/>
              <a:cs typeface="Arial" pitchFamily="34" charset="0"/>
            </a:endParaRPr>
          </a:p>
          <a:p>
            <a:endParaRPr lang="en-US" sz="3000" dirty="0" smtClean="0">
              <a:latin typeface="Arial" pitchFamily="34" charset="0"/>
              <a:ea typeface="Times New Roman" pitchFamily="18" charset="0"/>
              <a:cs typeface="Arial" pitchFamily="34" charset="0"/>
            </a:endParaRPr>
          </a:p>
          <a:p>
            <a:pPr>
              <a:buFont typeface="Arial" pitchFamily="34" charset="0"/>
              <a:buChar char="•"/>
            </a:pPr>
            <a:r>
              <a:rPr lang="en-US" sz="3000" dirty="0" smtClean="0">
                <a:latin typeface="Arial" pitchFamily="34" charset="0"/>
                <a:ea typeface="Times New Roman" pitchFamily="18" charset="0"/>
                <a:cs typeface="Arial" pitchFamily="34" charset="0"/>
              </a:rPr>
              <a:t>Leadership to engage school staff, parents, students and regional facilitators</a:t>
            </a:r>
          </a:p>
          <a:p>
            <a:pPr>
              <a:buFont typeface="Arial" pitchFamily="34" charset="0"/>
              <a:buChar char="•"/>
            </a:pPr>
            <a:endParaRPr lang="en-US" sz="3000" dirty="0" smtClean="0">
              <a:latin typeface="Arial" pitchFamily="34" charset="0"/>
              <a:ea typeface="Times New Roman" pitchFamily="18" charset="0"/>
              <a:cs typeface="Arial" pitchFamily="34" charset="0"/>
            </a:endParaRPr>
          </a:p>
          <a:p>
            <a:pPr>
              <a:buFont typeface="Arial" pitchFamily="34" charset="0"/>
              <a:buChar char="•"/>
            </a:pPr>
            <a:r>
              <a:rPr lang="en-US" sz="3000" dirty="0" smtClean="0">
                <a:latin typeface="Arial" pitchFamily="34" charset="0"/>
                <a:ea typeface="Times New Roman" pitchFamily="18" charset="0"/>
                <a:cs typeface="Arial" pitchFamily="34" charset="0"/>
              </a:rPr>
              <a:t>Dialogue about interventions to meet local needs</a:t>
            </a:r>
          </a:p>
          <a:p>
            <a:pPr>
              <a:buFont typeface="Arial" pitchFamily="34" charset="0"/>
              <a:buChar char="•"/>
            </a:pPr>
            <a:endParaRPr lang="en-US" sz="3000" dirty="0" smtClean="0">
              <a:latin typeface="Arial" pitchFamily="34" charset="0"/>
              <a:ea typeface="Times New Roman" pitchFamily="18" charset="0"/>
              <a:cs typeface="Arial" pitchFamily="34" charset="0"/>
            </a:endParaRPr>
          </a:p>
          <a:p>
            <a:pPr>
              <a:buFont typeface="Arial" pitchFamily="34" charset="0"/>
              <a:buChar char="•"/>
            </a:pPr>
            <a:r>
              <a:rPr lang="en-US" sz="3000" dirty="0" smtClean="0">
                <a:latin typeface="Arial" pitchFamily="34" charset="0"/>
                <a:ea typeface="Times New Roman" pitchFamily="18" charset="0"/>
                <a:cs typeface="Arial" pitchFamily="34" charset="0"/>
              </a:rPr>
              <a:t>Accepting accountability and responsibility across whole schools for improving student achievement</a:t>
            </a:r>
            <a:endParaRPr lang="en-US" sz="3000" dirty="0" smtClean="0">
              <a:latin typeface="Arial" pitchFamily="34" charset="0"/>
              <a:cs typeface="Arial" pitchFamily="34" charset="0"/>
            </a:endParaRP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10" name="Slide Number Placeholder 9"/>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8</a:t>
            </a:fld>
            <a:endParaRPr lang="en-AU"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4688" y="0"/>
            <a:ext cx="9148688" cy="815132"/>
            <a:chOff x="-4688" y="0"/>
            <a:chExt cx="9148688" cy="815132"/>
          </a:xfrm>
        </p:grpSpPr>
        <p:pic>
          <p:nvPicPr>
            <p:cNvPr id="4" name="Picture 3" descr="Turquoise graphicDetail2.jpg"/>
            <p:cNvPicPr/>
            <p:nvPr/>
          </p:nvPicPr>
          <p:blipFill>
            <a:blip r:embed="rId4" cstate="print"/>
            <a:srcRect/>
            <a:stretch>
              <a:fillRect/>
            </a:stretch>
          </p:blipFill>
          <p:spPr bwMode="auto">
            <a:xfrm>
              <a:off x="0" y="0"/>
              <a:ext cx="9144000" cy="692696"/>
            </a:xfrm>
            <a:prstGeom prst="rect">
              <a:avLst/>
            </a:prstGeom>
            <a:noFill/>
            <a:ln w="9525">
              <a:noFill/>
              <a:miter lim="800000"/>
              <a:headEnd/>
              <a:tailEnd/>
            </a:ln>
          </p:spPr>
        </p:pic>
        <p:sp>
          <p:nvSpPr>
            <p:cNvPr id="1026" name="Oval 2"/>
            <p:cNvSpPr>
              <a:spLocks noChangeArrowheads="1"/>
            </p:cNvSpPr>
            <p:nvPr/>
          </p:nvSpPr>
          <p:spPr bwMode="auto">
            <a:xfrm>
              <a:off x="-4688" y="116632"/>
              <a:ext cx="3784600" cy="698500"/>
            </a:xfrm>
            <a:prstGeom prst="ellipse">
              <a:avLst/>
            </a:pr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NSW Smarter Schools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AU" sz="1500" b="0" i="0" u="none" strike="noStrike" cap="none" normalizeH="0" baseline="0" dirty="0" smtClean="0">
                  <a:ln>
                    <a:noFill/>
                  </a:ln>
                  <a:solidFill>
                    <a:srgbClr val="00979F"/>
                  </a:solidFill>
                  <a:effectLst/>
                  <a:latin typeface="Arial Bold" charset="0"/>
                </a:rPr>
                <a:t>National Partnerships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2" name="Rectangle 8"/>
          <p:cNvSpPr>
            <a:spLocks noChangeArrowheads="1"/>
          </p:cNvSpPr>
          <p:nvPr/>
        </p:nvSpPr>
        <p:spPr bwMode="auto">
          <a:xfrm>
            <a:off x="0" y="129987"/>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743200" algn="ctr"/>
                <a:tab pos="5486400" algn="r"/>
              </a:tabLst>
            </a:pPr>
            <a:endParaRPr kumimoji="0" lang="en-AU" sz="26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743200" algn="ctr"/>
                <a:tab pos="5486400" algn="r"/>
              </a:tabLst>
            </a:pPr>
            <a:endParaRPr kumimoji="0" lang="en-AU" sz="2800" b="1" i="0" u="none" strike="noStrike" cap="none" normalizeH="0" baseline="0" dirty="0" smtClean="0">
              <a:ln>
                <a:noFill/>
              </a:ln>
              <a:solidFill>
                <a:srgbClr val="1B9FB1"/>
              </a:solidFill>
              <a:effectLst/>
              <a:latin typeface="Arial Narrow"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2743200" algn="ctr"/>
                <a:tab pos="5486400" algn="r"/>
              </a:tabLst>
            </a:pPr>
            <a:endParaRPr lang="en-AU" sz="2800" b="1" dirty="0" smtClean="0">
              <a:solidFill>
                <a:srgbClr val="1B9FB1"/>
              </a:solidFill>
              <a:latin typeface="Arial Narrow" pitchFamily="34" charset="0"/>
              <a:ea typeface="Times New Roman" pitchFamily="18" charset="0"/>
              <a:cs typeface="Arial" pitchFamily="34" charset="0"/>
            </a:endParaRPr>
          </a:p>
        </p:txBody>
      </p:sp>
      <p:sp>
        <p:nvSpPr>
          <p:cNvPr id="11" name="Rectangle 10"/>
          <p:cNvSpPr/>
          <p:nvPr/>
        </p:nvSpPr>
        <p:spPr>
          <a:xfrm>
            <a:off x="251520" y="1700808"/>
            <a:ext cx="8640960" cy="1938992"/>
          </a:xfrm>
          <a:prstGeom prst="rect">
            <a:avLst/>
          </a:prstGeom>
        </p:spPr>
        <p:txBody>
          <a:bodyPr wrap="square">
            <a:spAutoFit/>
          </a:bodyPr>
          <a:lstStyle/>
          <a:p>
            <a:pPr lvl="0" eaLnBrk="0" fontAlgn="base" hangingPunct="0">
              <a:spcBef>
                <a:spcPct val="0"/>
              </a:spcBef>
              <a:spcAft>
                <a:spcPct val="0"/>
              </a:spcAft>
              <a:tabLst>
                <a:tab pos="2743200" algn="ctr"/>
                <a:tab pos="5486400" algn="r"/>
              </a:tabLst>
              <a:defRPr/>
            </a:pPr>
            <a:endParaRPr lang="en-AU" sz="2800" b="1" dirty="0" smtClean="0">
              <a:solidFill>
                <a:srgbClr val="00979F"/>
              </a:solidFill>
              <a:latin typeface="Arial Narrow" pitchFamily="34" charset="0"/>
              <a:ea typeface="Times New Roman" pitchFamily="18" charset="0"/>
              <a:cs typeface="Arial" pitchFamily="34" charset="0"/>
            </a:endParaRPr>
          </a:p>
          <a:p>
            <a:pPr lvl="1" eaLnBrk="0" fontAlgn="base" hangingPunct="0">
              <a:spcBef>
                <a:spcPct val="0"/>
              </a:spcBef>
              <a:spcAft>
                <a:spcPct val="0"/>
              </a:spcAft>
              <a:tabLst>
                <a:tab pos="2743200" algn="ctr"/>
                <a:tab pos="5486400" algn="r"/>
              </a:tabLst>
              <a:defRPr/>
            </a:pPr>
            <a:endParaRPr lang="en-AU" sz="2000" b="1" dirty="0" smtClean="0">
              <a:solidFill>
                <a:srgbClr val="00979F"/>
              </a:solidFill>
              <a:latin typeface="Arial Narrow" pitchFamily="34" charset="0"/>
              <a:ea typeface="Times New Roman" pitchFamily="18" charset="0"/>
              <a:cs typeface="Arial" pitchFamily="34" charset="0"/>
            </a:endParaRPr>
          </a:p>
          <a:p>
            <a:pPr lvl="0" eaLnBrk="0" fontAlgn="base" hangingPunct="0">
              <a:spcBef>
                <a:spcPct val="0"/>
              </a:spcBef>
              <a:spcAft>
                <a:spcPct val="0"/>
              </a:spcAft>
              <a:tabLst>
                <a:tab pos="2743200" algn="ctr"/>
                <a:tab pos="5486400" algn="r"/>
              </a:tabLst>
              <a:defRPr/>
            </a:pPr>
            <a:endParaRPr lang="en-AU" b="1" i="1" dirty="0" smtClean="0">
              <a:solidFill>
                <a:srgbClr val="00979F"/>
              </a:solidFill>
              <a:latin typeface="Arial Narrow" pitchFamily="34" charset="0"/>
              <a:cs typeface="Arial" pitchFamily="34" charset="0"/>
            </a:endParaRPr>
          </a:p>
          <a:p>
            <a:pPr lvl="0" eaLnBrk="0" fontAlgn="base" hangingPunct="0">
              <a:spcBef>
                <a:spcPct val="0"/>
              </a:spcBef>
              <a:spcAft>
                <a:spcPct val="0"/>
              </a:spcAft>
              <a:tabLst>
                <a:tab pos="2743200" algn="ctr"/>
                <a:tab pos="5486400" algn="r"/>
              </a:tabLst>
              <a:defRPr/>
            </a:pPr>
            <a:endParaRPr lang="en-AU" b="1" i="1" dirty="0" smtClean="0">
              <a:solidFill>
                <a:srgbClr val="00979F"/>
              </a:solidFill>
              <a:latin typeface="Arial Narrow" pitchFamily="34" charset="0"/>
              <a:cs typeface="Arial" pitchFamily="34" charset="0"/>
            </a:endParaRPr>
          </a:p>
          <a:p>
            <a:pPr lvl="0" eaLnBrk="0" fontAlgn="base" hangingPunct="0">
              <a:spcBef>
                <a:spcPct val="0"/>
              </a:spcBef>
              <a:spcAft>
                <a:spcPct val="0"/>
              </a:spcAft>
              <a:tabLst>
                <a:tab pos="2743200" algn="ctr"/>
                <a:tab pos="5486400" algn="r"/>
              </a:tabLst>
              <a:defRPr/>
            </a:pPr>
            <a:endParaRPr lang="en-AU" b="1" i="1" dirty="0" smtClean="0">
              <a:solidFill>
                <a:srgbClr val="00979F"/>
              </a:solidFill>
              <a:latin typeface="Arial Narrow" pitchFamily="34" charset="0"/>
              <a:cs typeface="Arial" pitchFamily="34" charset="0"/>
            </a:endParaRPr>
          </a:p>
          <a:p>
            <a:pPr lvl="0" eaLnBrk="0" fontAlgn="base" hangingPunct="0">
              <a:spcBef>
                <a:spcPct val="0"/>
              </a:spcBef>
              <a:spcAft>
                <a:spcPct val="0"/>
              </a:spcAft>
              <a:tabLst>
                <a:tab pos="2743200" algn="ctr"/>
                <a:tab pos="5486400" algn="r"/>
              </a:tabLst>
              <a:defRPr/>
            </a:pPr>
            <a:endParaRPr lang="en-AU" b="1" i="1" dirty="0" smtClean="0">
              <a:solidFill>
                <a:srgbClr val="00979F"/>
              </a:solidFill>
              <a:latin typeface="Arial Narrow" pitchFamily="34" charset="0"/>
              <a:cs typeface="Arial" pitchFamily="34" charset="0"/>
            </a:endParaRPr>
          </a:p>
        </p:txBody>
      </p:sp>
      <p:sp>
        <p:nvSpPr>
          <p:cNvPr id="14" name="Rectangle 13"/>
          <p:cNvSpPr/>
          <p:nvPr/>
        </p:nvSpPr>
        <p:spPr>
          <a:xfrm>
            <a:off x="251520" y="4221088"/>
            <a:ext cx="7344816" cy="707886"/>
          </a:xfrm>
          <a:prstGeom prst="rect">
            <a:avLst/>
          </a:prstGeom>
        </p:spPr>
        <p:txBody>
          <a:bodyPr wrap="square">
            <a:spAutoFit/>
          </a:bodyPr>
          <a:lstStyle/>
          <a:p>
            <a:pPr marL="720725" lvl="1" indent="-263525" eaLnBrk="0" fontAlgn="base" hangingPunct="0">
              <a:spcBef>
                <a:spcPct val="0"/>
              </a:spcBef>
              <a:spcAft>
                <a:spcPct val="0"/>
              </a:spcAft>
              <a:tabLst>
                <a:tab pos="2743200" algn="ctr"/>
                <a:tab pos="5486400" algn="r"/>
              </a:tabLst>
              <a:defRPr/>
            </a:pPr>
            <a:endParaRPr lang="en-AU" sz="2000" dirty="0" smtClean="0">
              <a:latin typeface="Arial Narrow" pitchFamily="34" charset="0"/>
              <a:ea typeface="Times New Roman" pitchFamily="18" charset="0"/>
              <a:cs typeface="Arial" pitchFamily="34" charset="0"/>
            </a:endParaRPr>
          </a:p>
          <a:p>
            <a:pPr marL="720725" lvl="1" indent="-263525" eaLnBrk="0" fontAlgn="base" hangingPunct="0">
              <a:spcBef>
                <a:spcPct val="0"/>
              </a:spcBef>
              <a:spcAft>
                <a:spcPct val="0"/>
              </a:spcAft>
              <a:buFont typeface="Arial" pitchFamily="34" charset="0"/>
              <a:buChar char="•"/>
              <a:tabLst>
                <a:tab pos="2743200" algn="ctr"/>
                <a:tab pos="5486400" algn="r"/>
              </a:tabLst>
              <a:defRPr/>
            </a:pPr>
            <a:endParaRPr lang="en-AU" sz="2000" dirty="0" smtClean="0">
              <a:latin typeface="Arial Narrow" pitchFamily="34" charset="0"/>
              <a:ea typeface="Times New Roman" pitchFamily="18" charset="0"/>
              <a:cs typeface="Arial" pitchFamily="34" charset="0"/>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3073" name="Object 1"/>
          <p:cNvGraphicFramePr>
            <a:graphicFrameLocks noChangeAspect="1"/>
          </p:cNvGraphicFramePr>
          <p:nvPr/>
        </p:nvGraphicFramePr>
        <p:xfrm>
          <a:off x="755576" y="764704"/>
          <a:ext cx="7920880" cy="5904656"/>
        </p:xfrm>
        <a:graphic>
          <a:graphicData uri="http://schemas.openxmlformats.org/presentationml/2006/ole">
            <p:oleObj spid="_x0000_s3073" name="Acrobat Document" r:id="rId5" imgW="5773680" imgH="4079880" progId="AcroExch.Document.7">
              <p:embed/>
            </p:oleObj>
          </a:graphicData>
        </a:graphic>
      </p:graphicFrame>
      <p:sp>
        <p:nvSpPr>
          <p:cNvPr id="12" name="Slide Number Placeholder 11"/>
          <p:cNvSpPr>
            <a:spLocks noGrp="1"/>
          </p:cNvSpPr>
          <p:nvPr>
            <p:ph type="sldNum" sz="quarter" idx="12"/>
          </p:nvPr>
        </p:nvSpPr>
        <p:spPr/>
        <p:txBody>
          <a:bodyPr/>
          <a:lstStyle/>
          <a:p>
            <a:fld id="{1E1F84DF-4942-4A14-9C9A-7C7525D27A55}" type="slidenum">
              <a:rPr lang="en-AU" b="1" smtClean="0">
                <a:latin typeface="Arial" pitchFamily="34" charset="0"/>
                <a:cs typeface="Arial" pitchFamily="34" charset="0"/>
              </a:rPr>
              <a:pPr/>
              <a:t>9</a:t>
            </a:fld>
            <a:endParaRPr lang="en-AU"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2&quot;/&gt;&lt;/object&gt;&lt;object type=&quot;3&quot; unique_id=&quot;10005&quot;&gt;&lt;property id=&quot;20148&quot; value=&quot;5&quot;/&gt;&lt;property id=&quot;20300&quot; value=&quot;Slide 2&quot;/&gt;&lt;property id=&quot;20307&quot; value=&quot;261&quot;/&gt;&lt;/object&gt;&lt;object type=&quot;3&quot; unique_id=&quot;10006&quot;&gt;&lt;property id=&quot;20148&quot; value=&quot;5&quot;/&gt;&lt;property id=&quot;20300&quot; value=&quot;Slide 3&quot;/&gt;&lt;property id=&quot;20307&quot; value=&quot;271&quot;/&gt;&lt;/object&gt;&lt;object type=&quot;3&quot; unique_id=&quot;10007&quot;&gt;&lt;property id=&quot;20148&quot; value=&quot;5&quot;/&gt;&lt;property id=&quot;20300&quot; value=&quot;Slide 4&quot;/&gt;&lt;property id=&quot;20307&quot; value=&quot;270&quot;/&gt;&lt;/object&gt;&lt;object type=&quot;3&quot; unique_id=&quot;10008&quot;&gt;&lt;property id=&quot;20148&quot; value=&quot;5&quot;/&gt;&lt;property id=&quot;20300&quot; value=&quot;Slide 5&quot;/&gt;&lt;property id=&quot;20307&quot; value=&quot;273&quot;/&gt;&lt;/object&gt;&lt;object type=&quot;3&quot; unique_id=&quot;10009&quot;&gt;&lt;property id=&quot;20148&quot; value=&quot;5&quot;/&gt;&lt;property id=&quot;20300&quot; value=&quot;Slide 6&quot;/&gt;&lt;property id=&quot;20307&quot; value=&quot;274&quot;/&gt;&lt;/object&gt;&lt;object type=&quot;3&quot; unique_id=&quot;10010&quot;&gt;&lt;property id=&quot;20148&quot; value=&quot;5&quot;/&gt;&lt;property id=&quot;20300&quot; value=&quot;Slide 7&quot;/&gt;&lt;property id=&quot;20307&quot; value=&quot;275&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TotalTime>
  <Words>615</Words>
  <Application>Microsoft Office PowerPoint</Application>
  <PresentationFormat>On-screen Show (4:3)</PresentationFormat>
  <Paragraphs>265</Paragraphs>
  <Slides>15</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Acrobat Document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Department of Education and Training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csedgwick1</dc:creator>
  <cp:lastModifiedBy>swatts23</cp:lastModifiedBy>
  <cp:revision>110</cp:revision>
  <dcterms:created xsi:type="dcterms:W3CDTF">2011-04-26T23:54:55Z</dcterms:created>
  <dcterms:modified xsi:type="dcterms:W3CDTF">2011-09-01T04:39:15Z</dcterms:modified>
</cp:coreProperties>
</file>